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519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-109" charset="0"/>
        <a:ea typeface="MS PGothic" pitchFamily="34" charset="-128"/>
        <a:cs typeface="MS PGothic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-109" charset="0"/>
        <a:ea typeface="MS PGothic" pitchFamily="34" charset="-128"/>
        <a:cs typeface="MS PGothic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-109" charset="0"/>
        <a:ea typeface="MS PGothic" pitchFamily="34" charset="-128"/>
        <a:cs typeface="MS PGothic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-109" charset="0"/>
        <a:ea typeface="MS PGothic" pitchFamily="34" charset="-128"/>
        <a:cs typeface="MS PGothic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rebuchet MS" pitchFamily="-109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1600" b="1" kern="1200">
        <a:solidFill>
          <a:schemeClr val="tx1"/>
        </a:solidFill>
        <a:latin typeface="Trebuchet MS" pitchFamily="-109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sz="1600" b="1" kern="1200">
        <a:solidFill>
          <a:schemeClr val="tx1"/>
        </a:solidFill>
        <a:latin typeface="Trebuchet MS" pitchFamily="-109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sz="1600" b="1" kern="1200">
        <a:solidFill>
          <a:schemeClr val="tx1"/>
        </a:solidFill>
        <a:latin typeface="Trebuchet MS" pitchFamily="-109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sz="1600" b="1" kern="1200">
        <a:solidFill>
          <a:schemeClr val="tx1"/>
        </a:solidFill>
        <a:latin typeface="Trebuchet MS" pitchFamily="-109" charset="0"/>
        <a:ea typeface="MS PGothic" pitchFamily="34" charset="-128"/>
        <a:cs typeface="MS PGothic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line Aoun" initials="C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3" autoAdjust="0"/>
  </p:normalViewPr>
  <p:slideViewPr>
    <p:cSldViewPr snapToGrid="0" snapToObjects="1"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Times New Roman" pitchFamily="-109" charset="0"/>
                <a:cs typeface="Times New Roman" pitchFamily="-109" charset="0"/>
              </a:defRPr>
            </a:lvl1pPr>
          </a:lstStyle>
          <a:p>
            <a:fld id="{E90FBAE9-7BCC-7849-AEA8-46D35E35C2E5}" type="datetimeFigureOut">
              <a:rPr lang="en-US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Times New Roman" pitchFamily="-109" charset="0"/>
                <a:cs typeface="Times New Roman" pitchFamily="-109" charset="0"/>
              </a:defRPr>
            </a:lvl1pPr>
          </a:lstStyle>
          <a:p>
            <a:fld id="{0A5A80CE-88B2-F24E-B1BE-8062D8DF0B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1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Times New Roman" pitchFamily="-109" charset="0"/>
                <a:cs typeface="Times New Roman" pitchFamily="-109" charset="0"/>
              </a:defRPr>
            </a:lvl1pPr>
          </a:lstStyle>
          <a:p>
            <a:fld id="{DE60C034-35DC-B146-A686-F6B694C08063}" type="datetimeFigureOut">
              <a:rPr lang="en-US"/>
              <a:pPr/>
              <a:t>10/27/2014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pitchFamily="34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Times New Roman" pitchFamily="-109" charset="0"/>
                <a:cs typeface="Times New Roman" pitchFamily="-109" charset="0"/>
              </a:defRPr>
            </a:lvl1pPr>
          </a:lstStyle>
          <a:p>
            <a:fld id="{F426E266-9791-8545-B5A6-D208FC1526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76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pitchFamily="3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buFont typeface="Arial"/>
              <a:buNone/>
              <a:tabLst>
                <a:tab pos="8402638" algn="r"/>
              </a:tabLst>
              <a:defRPr lang="en-US" sz="2000" smtClean="0">
                <a:solidFill>
                  <a:srgbClr val="021F43"/>
                </a:solidFill>
              </a:defRPr>
            </a:lvl1pPr>
            <a:lvl2pPr>
              <a:buClrTx/>
              <a:buFont typeface="Arial"/>
              <a:buChar char="•"/>
              <a:defRPr>
                <a:solidFill>
                  <a:srgbClr val="021F43"/>
                </a:solidFill>
              </a:defRPr>
            </a:lvl2pPr>
          </a:lstStyle>
          <a:p>
            <a:pPr lvl="0"/>
            <a:r>
              <a:rPr lang="en-US" dirty="0" smtClean="0"/>
              <a:t>Paragraph content</a:t>
            </a:r>
          </a:p>
          <a:p>
            <a:pPr lvl="1"/>
            <a:r>
              <a:rPr lang="en-US" dirty="0" smtClean="0"/>
              <a:t>Bullets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990600" y="6356350"/>
            <a:ext cx="4279900" cy="328613"/>
          </a:xfrm>
        </p:spPr>
        <p:txBody>
          <a:bodyPr anchor="ctr"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Regulation Principles &amp; Process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 sz="1400" b="0"/>
            </a:lvl1pPr>
          </a:lstStyle>
          <a:p>
            <a:fld id="{592F2095-1F9E-ED43-B6A5-24DB5E02ACC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797675" y="6323013"/>
            <a:ext cx="20701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lum bright="-4000" contrast="10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516" y="6222471"/>
            <a:ext cx="1766759" cy="6455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11387302 w 638"/>
              <a:gd name="T3" fmla="*/ 22083672 h 1194"/>
              <a:gd name="T4" fmla="*/ 23373474 w 638"/>
              <a:gd name="T5" fmla="*/ 43364415 h 1194"/>
              <a:gd name="T6" fmla="*/ 31764233 w 638"/>
              <a:gd name="T7" fmla="*/ 61031084 h 1194"/>
              <a:gd name="T8" fmla="*/ 40753862 w 638"/>
              <a:gd name="T9" fmla="*/ 79902594 h 1194"/>
              <a:gd name="T10" fmla="*/ 49144621 w 638"/>
              <a:gd name="T11" fmla="*/ 101584801 h 1194"/>
              <a:gd name="T12" fmla="*/ 61730211 w 638"/>
              <a:gd name="T13" fmla="*/ 134910817 h 1194"/>
              <a:gd name="T14" fmla="*/ 70720388 w 638"/>
              <a:gd name="T15" fmla="*/ 158198882 h 1194"/>
              <a:gd name="T16" fmla="*/ 81508272 w 638"/>
              <a:gd name="T17" fmla="*/ 198752599 h 1194"/>
              <a:gd name="T18" fmla="*/ 85703103 w 638"/>
              <a:gd name="T19" fmla="*/ 218025573 h 1194"/>
              <a:gd name="T20" fmla="*/ 90497901 w 638"/>
              <a:gd name="T21" fmla="*/ 239707781 h 1194"/>
              <a:gd name="T22" fmla="*/ 191184267 w 638"/>
              <a:gd name="T23" fmla="*/ 239707781 h 1194"/>
              <a:gd name="T24" fmla="*/ 186988888 w 638"/>
              <a:gd name="T25" fmla="*/ 229268365 h 1194"/>
              <a:gd name="T26" fmla="*/ 179197547 w 638"/>
              <a:gd name="T27" fmla="*/ 212806089 h 1194"/>
              <a:gd name="T28" fmla="*/ 171406754 w 638"/>
              <a:gd name="T29" fmla="*/ 196745278 h 1194"/>
              <a:gd name="T30" fmla="*/ 164214832 w 638"/>
              <a:gd name="T31" fmla="*/ 183093252 h 1194"/>
              <a:gd name="T32" fmla="*/ 148032733 w 638"/>
              <a:gd name="T33" fmla="*/ 157395953 h 1194"/>
              <a:gd name="T34" fmla="*/ 136645978 w 638"/>
              <a:gd name="T35" fmla="*/ 140130749 h 1194"/>
              <a:gd name="T36" fmla="*/ 127056384 w 638"/>
              <a:gd name="T37" fmla="*/ 125675795 h 1194"/>
              <a:gd name="T38" fmla="*/ 113271957 w 638"/>
              <a:gd name="T39" fmla="*/ 106804285 h 1194"/>
              <a:gd name="T40" fmla="*/ 101885203 w 638"/>
              <a:gd name="T41" fmla="*/ 94357548 h 1194"/>
              <a:gd name="T42" fmla="*/ 91696737 w 638"/>
              <a:gd name="T43" fmla="*/ 83114756 h 1194"/>
              <a:gd name="T44" fmla="*/ 80309435 w 638"/>
              <a:gd name="T45" fmla="*/ 68659801 h 1194"/>
              <a:gd name="T46" fmla="*/ 68322716 w 638"/>
              <a:gd name="T47" fmla="*/ 57417457 h 1194"/>
              <a:gd name="T48" fmla="*/ 52141164 w 638"/>
              <a:gd name="T49" fmla="*/ 42159574 h 1194"/>
              <a:gd name="T50" fmla="*/ 36558483 w 638"/>
              <a:gd name="T51" fmla="*/ 28106532 h 1194"/>
              <a:gd name="T52" fmla="*/ 17380388 w 638"/>
              <a:gd name="T53" fmla="*/ 10439416 h 1194"/>
              <a:gd name="T54" fmla="*/ 8989629 w 638"/>
              <a:gd name="T55" fmla="*/ 4015091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135148455 w 448"/>
              <a:gd name="T1" fmla="*/ 73274220 h 372"/>
              <a:gd name="T2" fmla="*/ 117048068 w 448"/>
              <a:gd name="T3" fmla="*/ 59486151 h 372"/>
              <a:gd name="T4" fmla="*/ 84467922 w 448"/>
              <a:gd name="T5" fmla="*/ 40970541 h 372"/>
              <a:gd name="T6" fmla="*/ 63351079 w 448"/>
              <a:gd name="T7" fmla="*/ 27970248 h 372"/>
              <a:gd name="T8" fmla="*/ 42233686 w 448"/>
              <a:gd name="T9" fmla="*/ 18515610 h 372"/>
              <a:gd name="T10" fmla="*/ 19307079 w 448"/>
              <a:gd name="T11" fmla="*/ 8666862 h 372"/>
              <a:gd name="T12" fmla="*/ 0 w 448"/>
              <a:gd name="T13" fmla="*/ 0 h 372"/>
              <a:gd name="T14" fmla="*/ 84467922 w 448"/>
              <a:gd name="T15" fmla="*/ 0 h 372"/>
              <a:gd name="T16" fmla="*/ 90501384 w 448"/>
              <a:gd name="T17" fmla="*/ 7090867 h 372"/>
              <a:gd name="T18" fmla="*/ 97741539 w 448"/>
              <a:gd name="T19" fmla="*/ 16151840 h 372"/>
              <a:gd name="T20" fmla="*/ 104378072 w 448"/>
              <a:gd name="T21" fmla="*/ 26394697 h 372"/>
              <a:gd name="T22" fmla="*/ 114031612 w 448"/>
              <a:gd name="T23" fmla="*/ 40576432 h 372"/>
              <a:gd name="T24" fmla="*/ 123081531 w 448"/>
              <a:gd name="T25" fmla="*/ 52001174 h 372"/>
              <a:gd name="T26" fmla="*/ 130925306 w 448"/>
              <a:gd name="T27" fmla="*/ 65789243 h 372"/>
              <a:gd name="T28" fmla="*/ 135148455 w 448"/>
              <a:gd name="T29" fmla="*/ 73274220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buFont typeface="Arial"/>
              <a:buNone/>
              <a:tabLst>
                <a:tab pos="8402638" algn="r"/>
              </a:tabLst>
              <a:defRPr lang="en-US" sz="2000" smtClean="0">
                <a:solidFill>
                  <a:srgbClr val="021F43"/>
                </a:solidFill>
              </a:defRPr>
            </a:lvl1pPr>
            <a:lvl2pPr>
              <a:buClrTx/>
              <a:buFont typeface="Arial"/>
              <a:buChar char="•"/>
              <a:defRPr>
                <a:solidFill>
                  <a:srgbClr val="021F43"/>
                </a:solidFill>
              </a:defRPr>
            </a:lvl2pPr>
          </a:lstStyle>
          <a:p>
            <a:pPr lvl="0"/>
            <a:r>
              <a:rPr lang="en-US" dirty="0" smtClean="0"/>
              <a:t>Paragraph content</a:t>
            </a:r>
          </a:p>
          <a:p>
            <a:pPr lvl="1"/>
            <a:r>
              <a:rPr lang="en-US" dirty="0" smtClean="0"/>
              <a:t>Bullets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990600" y="6356350"/>
            <a:ext cx="4279900" cy="328613"/>
          </a:xfrm>
        </p:spPr>
        <p:txBody>
          <a:bodyPr anchor="ctr"/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Regulation Principles &amp; Process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5"/>
          </p:nvPr>
        </p:nvSpPr>
        <p:spPr>
          <a:xfrm>
            <a:off x="360363" y="6356350"/>
            <a:ext cx="317500" cy="365125"/>
          </a:xfrm>
          <a:prstGeom prst="rect">
            <a:avLst/>
          </a:prstGeom>
        </p:spPr>
        <p:txBody>
          <a:bodyPr/>
          <a:lstStyle>
            <a:lvl1pPr>
              <a:defRPr sz="1400" b="0"/>
            </a:lvl1pPr>
          </a:lstStyle>
          <a:p>
            <a:fld id="{592F2095-1F9E-ED43-B6A5-24DB5E02ACC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-4000" contrast="10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516" y="6222471"/>
            <a:ext cx="1766759" cy="645583"/>
          </a:xfrm>
          <a:prstGeom prst="rect">
            <a:avLst/>
          </a:prstGeom>
        </p:spPr>
      </p:pic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97675" y="6323013"/>
            <a:ext cx="20701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9825"/>
            <a:ext cx="528637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2"/>
              </a:solidFill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9825"/>
            <a:ext cx="528637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chemeClr val="tx1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42013" y="6107113"/>
            <a:ext cx="2551112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15888" indent="-115888">
              <a:spcBef>
                <a:spcPct val="50000"/>
              </a:spcBef>
              <a:buFontTx/>
              <a:buChar char="•"/>
            </a:pPr>
            <a:endParaRPr lang="en-US" sz="1300" b="0">
              <a:solidFill>
                <a:schemeClr val="bg1"/>
              </a:solidFill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949825"/>
            <a:ext cx="528637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</p:spPr>
        <p:txBody>
          <a:bodyPr anchor="b"/>
          <a:lstStyle>
            <a:lvl1pPr algn="r">
              <a:lnSpc>
                <a:spcPct val="100000"/>
              </a:lnSpc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algn="r"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716588" y="6116638"/>
            <a:ext cx="2719387" cy="306387"/>
          </a:xfr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47975" y="6356350"/>
            <a:ext cx="5600700" cy="328613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r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lIns="0" tIns="0" rIns="91440" bIns="0" rtlCol="0" anchor="b">
            <a:normAutofit/>
          </a:bodyPr>
          <a:lstStyle>
            <a:lvl1pPr algn="l">
              <a:defRPr sz="1400" b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1" r:id="rId1"/>
    <p:sldLayoutId id="2147485412" r:id="rId2"/>
    <p:sldLayoutId id="2147485402" r:id="rId3"/>
    <p:sldLayoutId id="2147485403" r:id="rId4"/>
    <p:sldLayoutId id="214748540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cap="all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  <a:cs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457200" indent="-457200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Tx/>
        <a:buFont typeface="Arial"/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ClrTx/>
        <a:buFont typeface="Arial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4763" indent="909638" algn="l" rtl="0" eaLnBrk="0" fontAlgn="base" hangingPunct="0">
        <a:spcBef>
          <a:spcPct val="20000"/>
        </a:spcBef>
        <a:spcAft>
          <a:spcPct val="0"/>
        </a:spcAft>
        <a:buClrTx/>
        <a:buFont typeface="Arial"/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</a:defRPr>
      </a:lvl3pPr>
      <a:lvl4pPr marL="1828800" indent="-457200" algn="l" rtl="0" eaLnBrk="0" fontAlgn="base" hangingPunct="0">
        <a:spcBef>
          <a:spcPct val="20000"/>
        </a:spcBef>
        <a:spcAft>
          <a:spcPct val="0"/>
        </a:spcAft>
        <a:buClrTx/>
        <a:buFont typeface="Arial"/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</a:defRPr>
      </a:lvl4pPr>
      <a:lvl5pPr marL="2286000" indent="-457200" algn="l" rtl="0" eaLnBrk="0" fontAlgn="base" hangingPunct="0">
        <a:spcBef>
          <a:spcPct val="20000"/>
        </a:spcBef>
        <a:spcAft>
          <a:spcPct val="0"/>
        </a:spcAft>
        <a:buClrTx/>
        <a:buFont typeface="Arial"/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96005" y="1481889"/>
            <a:ext cx="6566895" cy="1822161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a typeface="+mj-ea"/>
                <a:cs typeface="+mj-cs"/>
              </a:rPr>
              <a:t>WORKSHOP ON proposed </a:t>
            </a:r>
            <a:r>
              <a:rPr lang="en-US" sz="3200" dirty="0" smtClean="0"/>
              <a:t>CMA</a:t>
            </a:r>
            <a:r>
              <a:rPr lang="en-US" sz="3200" dirty="0" smtClean="0">
                <a:ea typeface="+mj-ea"/>
                <a:cs typeface="+mj-cs"/>
              </a:rPr>
              <a:t> regulations</a:t>
            </a:r>
            <a:r>
              <a:rPr lang="en-US" dirty="0" smtClean="0">
                <a:ea typeface="+mj-ea"/>
                <a:cs typeface="+mj-cs"/>
              </a:rPr>
              <a:t/>
            </a:r>
            <a:br>
              <a:rPr lang="en-US" dirty="0" smtClean="0"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408676" y="3088905"/>
            <a:ext cx="7026799" cy="121104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2800" b="1" dirty="0" smtClean="0">
                <a:ea typeface="+mn-ea"/>
              </a:rPr>
              <a:t>REGULATIONS principles</a:t>
            </a:r>
          </a:p>
          <a:p>
            <a:pPr marL="0" indent="0" eaLnBrk="1" hangingPunct="1">
              <a:buNone/>
              <a:defRPr/>
            </a:pPr>
            <a:r>
              <a:rPr lang="en-US" sz="2800" b="1" dirty="0" smtClean="0">
                <a:ea typeface="+mn-ea"/>
              </a:rPr>
              <a:t>&amp; Drafting PROCESS</a:t>
            </a:r>
            <a:endParaRPr lang="en-US" sz="2800" b="1" dirty="0">
              <a:ea typeface="+mn-ea"/>
            </a:endParaRPr>
          </a:p>
        </p:txBody>
      </p:sp>
      <p:sp>
        <p:nvSpPr>
          <p:cNvPr id="1229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113873" y="4978401"/>
            <a:ext cx="2821170" cy="1393637"/>
          </a:xfrm>
        </p:spPr>
        <p:txBody>
          <a:bodyPr anchor="t"/>
          <a:lstStyle/>
          <a:p>
            <a:pPr algn="l">
              <a:buNone/>
            </a:pPr>
            <a:r>
              <a:rPr lang="en-US" sz="1600" b="1" dirty="0" smtClean="0">
                <a:ea typeface="Arial" pitchFamily="-109" charset="0"/>
                <a:cs typeface="Arial" pitchFamily="-109" charset="0"/>
              </a:rPr>
              <a:t>John Carson</a:t>
            </a:r>
          </a:p>
          <a:p>
            <a:pPr algn="l">
              <a:buNone/>
            </a:pPr>
            <a:r>
              <a:rPr lang="en-US" sz="1600" dirty="0" smtClean="0">
                <a:ea typeface="Arial" pitchFamily="-109" charset="0"/>
                <a:cs typeface="Arial" pitchFamily="-109" charset="0"/>
              </a:rPr>
              <a:t>Lead Advisor to CMA</a:t>
            </a:r>
          </a:p>
          <a:p>
            <a:pPr algn="l">
              <a:buNone/>
            </a:pPr>
            <a:r>
              <a:rPr lang="en-US" sz="1600" dirty="0" smtClean="0">
                <a:ea typeface="Arial" pitchFamily="-109" charset="0"/>
                <a:cs typeface="Arial" pitchFamily="-109" charset="0"/>
              </a:rPr>
              <a:t>Compliax Consulting Inc.</a:t>
            </a:r>
          </a:p>
          <a:p>
            <a:pPr algn="l">
              <a:buNone/>
            </a:pPr>
            <a:r>
              <a:rPr lang="en-US" sz="1600" dirty="0" smtClean="0">
                <a:ea typeface="Arial" pitchFamily="-109" charset="0"/>
                <a:cs typeface="Arial" pitchFamily="-109" charset="0"/>
              </a:rPr>
              <a:t>Toronto, Canada</a:t>
            </a:r>
            <a:endParaRPr lang="en-US" sz="1600" dirty="0">
              <a:ea typeface="Arial" pitchFamily="-109" charset="0"/>
              <a:cs typeface="Arial" pitchFamily="-109" charset="0"/>
            </a:endParaRPr>
          </a:p>
        </p:txBody>
      </p:sp>
      <p:sp>
        <p:nvSpPr>
          <p:cNvPr id="12293" name="Date Placeholder 9"/>
          <p:cNvSpPr>
            <a:spLocks noGrp="1"/>
          </p:cNvSpPr>
          <p:nvPr>
            <p:ph type="dt" sz="half" idx="15"/>
          </p:nvPr>
        </p:nvSpPr>
        <p:spPr bwMode="auto">
          <a:xfrm>
            <a:off x="1408676" y="6092638"/>
            <a:ext cx="2719387" cy="30638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>
                <a:latin typeface="Arial" pitchFamily="-109" charset="0"/>
                <a:ea typeface="Arial" pitchFamily="-109" charset="0"/>
                <a:cs typeface="Arial" pitchFamily="-109" charset="0"/>
              </a:rPr>
              <a:t>September 2014</a:t>
            </a:r>
            <a:endParaRPr lang="en-US" dirty="0">
              <a:latin typeface="Arial" pitchFamily="-109" charset="0"/>
              <a:ea typeface="Arial" pitchFamily="-109" charset="0"/>
              <a:cs typeface="Arial" pitchFamily="-10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5600" y="5245100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433" y="2654300"/>
            <a:ext cx="1259110" cy="13482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lum bright="-4000" contrast="10000"/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04" y="219911"/>
            <a:ext cx="2531401" cy="12819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spcBef>
                <a:spcPts val="0"/>
              </a:spcBef>
              <a:buFont typeface="Arial"/>
              <a:buNone/>
              <a:defRPr/>
            </a:pPr>
            <a:r>
              <a:rPr lang="en-US" dirty="0" smtClean="0">
                <a:ea typeface="ＭＳ Ｐゴシック" charset="0"/>
              </a:rPr>
              <a:t>BACKGROUND</a:t>
            </a:r>
            <a:endParaRPr lang="en-US" sz="2400" b="1" dirty="0">
              <a:ea typeface="+mj-ea"/>
            </a:endParaRPr>
          </a:p>
        </p:txBody>
      </p:sp>
      <p:sp>
        <p:nvSpPr>
          <p:cNvPr id="13315" name="Text Placeholder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Government passed Law 161 and created the CMA as part of program to expand and increase the effectiveness of capital markets.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World Bank and FIRST are funding a </a:t>
            </a:r>
            <a:r>
              <a:rPr lang="en-US" i="1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Capital Market Regulation and Development</a:t>
            </a: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 program to support the launch of CMA and improve capital markets.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FIRST project objectives</a:t>
            </a: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Draft CMA Regulations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Build capacity of CMA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Create “master plan” for capital markets development</a:t>
            </a:r>
          </a:p>
          <a:p>
            <a:pPr>
              <a:spcAft>
                <a:spcPts val="1800"/>
              </a:spcAft>
            </a:pPr>
            <a:endParaRPr lang="en-US" dirty="0">
              <a:solidFill>
                <a:schemeClr val="tx2"/>
              </a:solidFill>
              <a:latin typeface="Arial" pitchFamily="-109" charset="0"/>
              <a:cs typeface="Arial" pitchFamily="-10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1647" dirty="0" smtClean="0"/>
              <a:t>Regulation Principles &amp; Process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DC9A16-4267-9543-9E1F-B000C609C865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cma regulations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Licensing &amp; Registrations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Business Conduct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Market Conduct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Prudential and Capital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Securities Offerings and Listing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Collective Investment Schemes (Investment </a:t>
            </a:r>
            <a:r>
              <a:rPr lang="en-US" dirty="0" smtClean="0"/>
              <a:t>funds)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Supervision </a:t>
            </a: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manuals covering CMA’s administration of </a:t>
            </a: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regulations</a:t>
            </a:r>
          </a:p>
          <a:p>
            <a:pPr>
              <a:spcBef>
                <a:spcPts val="0"/>
              </a:spcBef>
              <a:buFont typeface="Wingdings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Training </a:t>
            </a: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on supervision </a:t>
            </a: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processes</a:t>
            </a:r>
          </a:p>
          <a:p>
            <a:pPr>
              <a:spcBef>
                <a:spcPts val="0"/>
              </a:spcBef>
              <a:buFont typeface="Wingdings" charset="2"/>
              <a:buChar char="Ø"/>
            </a:pPr>
            <a:endParaRPr lang="en-US" dirty="0" smtClean="0">
              <a:solidFill>
                <a:schemeClr val="tx2"/>
              </a:solidFill>
              <a:latin typeface="Arial" pitchFamily="-109" charset="0"/>
              <a:cs typeface="Arial" pitchFamily="-109" charset="0"/>
            </a:endParaRPr>
          </a:p>
          <a:p>
            <a:pPr>
              <a:buFont typeface="Wingdings" charset="2"/>
              <a:buChar char="Ø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Regulation Principles &amp;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2F2095-1F9E-ED43-B6A5-24DB5E02ACC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principles for regulations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9250" y="1435100"/>
            <a:ext cx="8477250" cy="49212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Meet international </a:t>
            </a: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standards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IOSCO principles and developed market standards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Streamlined as appropriate for Lebanon markets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Balance sound regulation standards and fostering market development.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Consistent and competitive with </a:t>
            </a: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approaches in region (eg. GCC)</a:t>
            </a:r>
            <a:endParaRPr lang="en-US" dirty="0" smtClean="0">
              <a:solidFill>
                <a:schemeClr val="tx2"/>
              </a:solidFill>
              <a:latin typeface="Arial" pitchFamily="-109" charset="0"/>
              <a:cs typeface="Arial" pitchFamily="-109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Reflect Lebanon market structure, characteristics and practices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Customized </a:t>
            </a: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to Lebanese laws and</a:t>
            </a: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 regulatory framework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Build on Banque du Liban circulars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Plain language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Final and Official Regulations in Arabic (certified translations)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endParaRPr lang="en-US" dirty="0">
              <a:solidFill>
                <a:schemeClr val="tx2"/>
              </a:solidFill>
              <a:latin typeface="Arial" pitchFamily="-109" charset="0"/>
              <a:cs typeface="Arial" pitchFamily="-10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Regulation Principles &amp;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2F2095-1F9E-ED43-B6A5-24DB5E02ACC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International experts retained by FIRST to draft regulations and supervision manuals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CMA is directly involved in and owns the process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detailed review by CMA staff and Project Working Group from business, legal and regulatory policy standpoints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approval of drafts by CMA Board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Legal review by external law firms to ensure conforms to Lebanon legal framework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Transparency </a:t>
            </a: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and input from Lebanon stakeholders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meetings with authorities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market consultations with industry associations, institutions and other market participants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release of draft regulations for comment from stakeholders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revise drafts based on comments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Regulation Principles &amp;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2F2095-1F9E-ED43-B6A5-24DB5E02ACC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Advance notice to institutions, investors, issuers and others via comment period for each</a:t>
            </a: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 draft Regulation</a:t>
            </a: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.</a:t>
            </a:r>
            <a:endParaRPr lang="en-US" dirty="0" smtClean="0">
              <a:solidFill>
                <a:schemeClr val="tx2"/>
              </a:solidFill>
              <a:latin typeface="Arial" pitchFamily="-109" charset="0"/>
              <a:cs typeface="Arial" pitchFamily="-109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Publication of Final Regulations with notice </a:t>
            </a:r>
            <a:r>
              <a:rPr lang="en-US" dirty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to institutions, issuers and </a:t>
            </a: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others.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Ongoing transparency and communication via CMA website, meetings with industry associations and others.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Transition periods to enable institutions and other regulated persons to comply and to revise policies and procedures (as needed).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CMA will provide ongoing guidance to regulated persons through the implementation process.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Arial" pitchFamily="-109" charset="0"/>
                <a:cs typeface="Arial" pitchFamily="-109" charset="0"/>
              </a:rPr>
              <a:t>Goal to start implementation early 2015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endParaRPr lang="en-US" dirty="0">
              <a:solidFill>
                <a:schemeClr val="tx2"/>
              </a:solidFill>
              <a:latin typeface="Arial" pitchFamily="-109" charset="0"/>
              <a:cs typeface="Arial" pitchFamily="-109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endParaRPr lang="en-US" dirty="0">
              <a:solidFill>
                <a:schemeClr val="tx2"/>
              </a:solidFill>
              <a:latin typeface="Arial" pitchFamily="-109" charset="0"/>
              <a:cs typeface="Arial" pitchFamily="-10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Regulation Principles &amp;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2F2095-1F9E-ED43-B6A5-24DB5E02ACC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BG-FM-PPT Template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WBG-FM-PPT Template.pot</Template>
  <TotalTime>743</TotalTime>
  <Words>403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WBG-FM-PPT Template</vt:lpstr>
      <vt:lpstr>WORKSHOP ON proposed CMA regulations </vt:lpstr>
      <vt:lpstr>BACKGROUND</vt:lpstr>
      <vt:lpstr>cma regulations</vt:lpstr>
      <vt:lpstr>key principles for regulations</vt:lpstr>
      <vt:lpstr>drafting process</vt:lpstr>
      <vt:lpstr>implementation process</vt:lpstr>
    </vt:vector>
  </TitlesOfParts>
  <Company>Compliax Consulting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John Carson</dc:creator>
  <cp:lastModifiedBy>Ali Hennawi</cp:lastModifiedBy>
  <cp:revision>68</cp:revision>
  <dcterms:created xsi:type="dcterms:W3CDTF">2014-09-09T13:49:26Z</dcterms:created>
  <dcterms:modified xsi:type="dcterms:W3CDTF">2014-10-27T08:25:58Z</dcterms:modified>
</cp:coreProperties>
</file>