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1"/>
  </p:notesMasterIdLst>
  <p:sldIdLst>
    <p:sldId id="350" r:id="rId2"/>
    <p:sldId id="257" r:id="rId3"/>
    <p:sldId id="361" r:id="rId4"/>
    <p:sldId id="317" r:id="rId5"/>
    <p:sldId id="351" r:id="rId6"/>
    <p:sldId id="352" r:id="rId7"/>
    <p:sldId id="353" r:id="rId8"/>
    <p:sldId id="354" r:id="rId9"/>
    <p:sldId id="355" r:id="rId10"/>
    <p:sldId id="356" r:id="rId11"/>
    <p:sldId id="357" r:id="rId12"/>
    <p:sldId id="358" r:id="rId13"/>
    <p:sldId id="359" r:id="rId14"/>
    <p:sldId id="360" r:id="rId15"/>
    <p:sldId id="318" r:id="rId16"/>
    <p:sldId id="319" r:id="rId17"/>
    <p:sldId id="334" r:id="rId18"/>
    <p:sldId id="335" r:id="rId19"/>
    <p:sldId id="336" r:id="rId20"/>
    <p:sldId id="340" r:id="rId21"/>
    <p:sldId id="362" r:id="rId22"/>
    <p:sldId id="341" r:id="rId23"/>
    <p:sldId id="314" r:id="rId24"/>
    <p:sldId id="363" r:id="rId25"/>
    <p:sldId id="315" r:id="rId26"/>
    <p:sldId id="313" r:id="rId27"/>
    <p:sldId id="316" r:id="rId28"/>
    <p:sldId id="364" r:id="rId29"/>
    <p:sldId id="375" r:id="rId30"/>
    <p:sldId id="365" r:id="rId31"/>
    <p:sldId id="373" r:id="rId32"/>
    <p:sldId id="374" r:id="rId33"/>
    <p:sldId id="366" r:id="rId34"/>
    <p:sldId id="368" r:id="rId35"/>
    <p:sldId id="369" r:id="rId36"/>
    <p:sldId id="370" r:id="rId37"/>
    <p:sldId id="371" r:id="rId38"/>
    <p:sldId id="372" r:id="rId39"/>
    <p:sldId id="36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35" autoAdjust="0"/>
    <p:restoredTop sz="93369" autoAdjust="0"/>
  </p:normalViewPr>
  <p:slideViewPr>
    <p:cSldViewPr>
      <p:cViewPr>
        <p:scale>
          <a:sx n="60" d="100"/>
          <a:sy n="60" d="100"/>
        </p:scale>
        <p:origin x="-1842"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6DAE4B-D58F-4CFA-8BA4-55B42E09A8C4}" type="datetimeFigureOut">
              <a:rPr lang="en-US" smtClean="0"/>
              <a:pPr/>
              <a:t>10/18/2017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35B36-2CD0-4657-95E2-32955326BEAE}" type="slidenum">
              <a:rPr lang="en-US" smtClean="0"/>
              <a:pPr/>
              <a:t>‹#›</a:t>
            </a:fld>
            <a:endParaRPr lang="en-US" dirty="0"/>
          </a:p>
        </p:txBody>
      </p:sp>
    </p:spTree>
    <p:extLst>
      <p:ext uri="{BB962C8B-B14F-4D97-AF65-F5344CB8AC3E}">
        <p14:creationId xmlns:p14="http://schemas.microsoft.com/office/powerpoint/2010/main" val="4238462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35B36-2CD0-4657-95E2-32955326BEAE}" type="slidenum">
              <a:rPr lang="en-US" smtClean="0"/>
              <a:pPr/>
              <a:t>27</a:t>
            </a:fld>
            <a:endParaRPr lang="en-US" dirty="0"/>
          </a:p>
        </p:txBody>
      </p:sp>
    </p:spTree>
    <p:extLst>
      <p:ext uri="{BB962C8B-B14F-4D97-AF65-F5344CB8AC3E}">
        <p14:creationId xmlns:p14="http://schemas.microsoft.com/office/powerpoint/2010/main" val="36398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3EFB8EA-B79B-4A42-96B9-6447B0414981}" type="datetime1">
              <a:rPr lang="en-US" smtClean="0"/>
              <a:pPr/>
              <a:t>10/18/2017</a:t>
            </a:fld>
            <a:endParaRPr lang="en-US" dirty="0"/>
          </a:p>
        </p:txBody>
      </p:sp>
      <p:sp>
        <p:nvSpPr>
          <p:cNvPr id="8" name="Slide Number Placeholder 7"/>
          <p:cNvSpPr>
            <a:spLocks noGrp="1"/>
          </p:cNvSpPr>
          <p:nvPr>
            <p:ph type="sldNum" sz="quarter" idx="11"/>
          </p:nvPr>
        </p:nvSpPr>
        <p:spPr/>
        <p:txBody>
          <a:bodyPr/>
          <a:lstStyle/>
          <a:p>
            <a:fld id="{C3D80BEC-DD9C-44A3-BAE7-134508A4B05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59C1F-C1EF-45F4-B163-DB473992D3EC}" type="datetime1">
              <a:rPr lang="en-US" smtClean="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80BEC-DD9C-44A3-BAE7-134508A4B0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85F4A-4D25-4732-980A-3D2F9DAF1E4D}" type="datetime1">
              <a:rPr lang="en-US" smtClean="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80BEC-DD9C-44A3-BAE7-134508A4B0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D6017DE-1DCD-4E0B-AD76-706C77B7B47C}" type="datetime1">
              <a:rPr lang="en-US" smtClean="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80BEC-DD9C-44A3-BAE7-134508A4B05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B1BF54-075A-4A6A-BDF8-FE88350AFD46}" type="datetime1">
              <a:rPr lang="en-US" smtClean="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80BEC-DD9C-44A3-BAE7-134508A4B054}"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D803BC9-2A59-4159-987A-AC90887AAB1C}" type="datetime1">
              <a:rPr lang="en-US" smtClean="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80BEC-DD9C-44A3-BAE7-134508A4B054}"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51DF8D-3CB1-4493-B20B-3F2296AF1A3D}" type="datetime1">
              <a:rPr lang="en-US" smtClean="0"/>
              <a:pPr/>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D80BEC-DD9C-44A3-BAE7-134508A4B054}"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2E9A60-2D50-41B9-8AF4-1E270649E8F0}" type="datetime1">
              <a:rPr lang="en-US" smtClean="0"/>
              <a:pPr/>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D80BEC-DD9C-44A3-BAE7-134508A4B0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7DBFC-A7DC-46A0-8FC7-95A00355FC1F}" type="datetime1">
              <a:rPr lang="en-US" smtClean="0"/>
              <a:pPr/>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D80BEC-DD9C-44A3-BAE7-134508A4B0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A1324-1F31-467F-AD2D-EE8ACA8B0876}" type="datetime1">
              <a:rPr lang="en-US" smtClean="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80BEC-DD9C-44A3-BAE7-134508A4B05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6FB5B-A9EC-437B-BBBB-1F63B5A9C67E}" type="datetime1">
              <a:rPr lang="en-US" smtClean="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80BEC-DD9C-44A3-BAE7-134508A4B05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5A73D29-BF35-406C-BD8D-AC6B8B3D1A5F}" type="datetime1">
              <a:rPr lang="en-US" smtClean="0"/>
              <a:pPr/>
              <a:t>10/18/2017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3D80BEC-DD9C-44A3-BAE7-134508A4B054}"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514600"/>
          </a:xfrm>
        </p:spPr>
        <p:txBody>
          <a:bodyPr/>
          <a:lstStyle/>
          <a:p>
            <a:pPr rtl="1">
              <a:lnSpc>
                <a:spcPct val="100000"/>
              </a:lnSpc>
            </a:pPr>
            <a:r>
              <a:rPr lang="ar-BH" dirty="0" smtClean="0">
                <a:latin typeface="Sakkal Majalla" pitchFamily="2" charset="-78"/>
                <a:cs typeface="Sakkal Majalla" pitchFamily="2" charset="-78"/>
              </a:rPr>
              <a:t/>
            </a:r>
            <a:br>
              <a:rPr lang="ar-BH" dirty="0" smtClean="0">
                <a:latin typeface="Sakkal Majalla" pitchFamily="2" charset="-78"/>
                <a:cs typeface="Sakkal Majalla" pitchFamily="2" charset="-78"/>
              </a:rPr>
            </a:br>
            <a:r>
              <a:rPr lang="ar-BH" dirty="0" smtClean="0">
                <a:latin typeface="Sakkal Majalla" pitchFamily="2" charset="-78"/>
                <a:cs typeface="Sakkal Majalla" pitchFamily="2" charset="-78"/>
              </a:rPr>
              <a:t/>
            </a:r>
            <a:br>
              <a:rPr lang="ar-BH" dirty="0" smtClean="0">
                <a:latin typeface="Sakkal Majalla" pitchFamily="2" charset="-78"/>
                <a:cs typeface="Sakkal Majalla" pitchFamily="2" charset="-78"/>
              </a:rPr>
            </a:br>
            <a:r>
              <a:rPr lang="ar-BH" dirty="0">
                <a:latin typeface="Sakkal Majalla" pitchFamily="2" charset="-78"/>
                <a:cs typeface="Sakkal Majalla" pitchFamily="2" charset="-78"/>
              </a:rPr>
              <a:t/>
            </a:r>
            <a:br>
              <a:rPr lang="ar-BH" dirty="0">
                <a:latin typeface="Sakkal Majalla" pitchFamily="2" charset="-78"/>
                <a:cs typeface="Sakkal Majalla" pitchFamily="2" charset="-78"/>
              </a:rPr>
            </a:br>
            <a:r>
              <a:rPr lang="ar-BH" dirty="0" smtClean="0">
                <a:latin typeface="Sakkal Majalla" pitchFamily="2" charset="-78"/>
                <a:cs typeface="Sakkal Majalla" pitchFamily="2" charset="-78"/>
              </a:rPr>
              <a:t>اكتشاف وملاحقة الجرائم المالية</a:t>
            </a:r>
            <a:br>
              <a:rPr lang="ar-BH" dirty="0" smtClean="0">
                <a:latin typeface="Sakkal Majalla" pitchFamily="2" charset="-78"/>
                <a:cs typeface="Sakkal Majalla" pitchFamily="2" charset="-78"/>
              </a:rPr>
            </a:br>
            <a:r>
              <a:rPr lang="ar-BH" sz="2400" dirty="0" smtClean="0">
                <a:latin typeface="Sakkal Majalla" pitchFamily="2" charset="-78"/>
                <a:cs typeface="Sakkal Majalla" pitchFamily="2" charset="-78"/>
              </a:rPr>
              <a:t/>
            </a:r>
            <a:br>
              <a:rPr lang="ar-BH" sz="2400" dirty="0" smtClean="0">
                <a:latin typeface="Sakkal Majalla" pitchFamily="2" charset="-78"/>
                <a:cs typeface="Sakkal Majalla" pitchFamily="2" charset="-78"/>
              </a:rPr>
            </a:br>
            <a:r>
              <a:rPr lang="ar-BH" sz="3600" dirty="0" smtClean="0">
                <a:latin typeface="Sakkal Majalla" pitchFamily="2" charset="-78"/>
                <a:cs typeface="Sakkal Majalla" pitchFamily="2" charset="-78"/>
              </a:rPr>
              <a:t>المحور الأول </a:t>
            </a:r>
            <a:br>
              <a:rPr lang="ar-BH" sz="3600" dirty="0" smtClean="0">
                <a:latin typeface="Sakkal Majalla" pitchFamily="2" charset="-78"/>
                <a:cs typeface="Sakkal Majalla" pitchFamily="2" charset="-78"/>
              </a:rPr>
            </a:br>
            <a:r>
              <a:rPr lang="ar-BH" sz="3600" dirty="0" smtClean="0">
                <a:latin typeface="Sakkal Majalla" pitchFamily="2" charset="-78"/>
                <a:cs typeface="Sakkal Majalla" pitchFamily="2" charset="-78"/>
              </a:rPr>
              <a:t>تطور فلسفة وأهداف التجريم في نطاق سوق الأوراق المالية</a:t>
            </a:r>
            <a:endParaRPr lang="en-US" sz="3600" dirty="0">
              <a:latin typeface="Sakkal Majalla" pitchFamily="2" charset="-78"/>
              <a:cs typeface="Sakkal Majalla" pitchFamily="2" charset="-78"/>
            </a:endParaRPr>
          </a:p>
        </p:txBody>
      </p:sp>
      <p:sp>
        <p:nvSpPr>
          <p:cNvPr id="3" name="Content Placeholder 2"/>
          <p:cNvSpPr>
            <a:spLocks noGrp="1"/>
          </p:cNvSpPr>
          <p:nvPr>
            <p:ph idx="1"/>
          </p:nvPr>
        </p:nvSpPr>
        <p:spPr>
          <a:xfrm>
            <a:off x="457200" y="3505200"/>
            <a:ext cx="8229600" cy="1447801"/>
          </a:xfrm>
        </p:spPr>
        <p:txBody>
          <a:bodyPr>
            <a:normAutofit fontScale="77500" lnSpcReduction="20000"/>
          </a:bodyPr>
          <a:lstStyle/>
          <a:p>
            <a:pPr marL="0" indent="0" algn="ctr" rtl="1">
              <a:buNone/>
            </a:pPr>
            <a:r>
              <a:rPr lang="ar-BH" sz="4000" b="1" dirty="0" smtClean="0">
                <a:solidFill>
                  <a:schemeClr val="tx2">
                    <a:lumMod val="50000"/>
                  </a:schemeClr>
                </a:solidFill>
                <a:latin typeface="Sakkal Majalla" pitchFamily="2" charset="-78"/>
                <a:cs typeface="Sakkal Majalla" pitchFamily="2" charset="-78"/>
              </a:rPr>
              <a:t>د. خالد سري صيام </a:t>
            </a:r>
          </a:p>
          <a:p>
            <a:pPr marL="0" indent="0" algn="ctr" rtl="1">
              <a:buNone/>
            </a:pPr>
            <a:endParaRPr lang="ar-BH" sz="1800" b="1" dirty="0">
              <a:solidFill>
                <a:schemeClr val="tx2">
                  <a:lumMod val="50000"/>
                </a:schemeClr>
              </a:solidFill>
              <a:latin typeface="Sakkal Majalla" pitchFamily="2" charset="-78"/>
              <a:cs typeface="Sakkal Majalla" pitchFamily="2" charset="-78"/>
            </a:endParaRPr>
          </a:p>
          <a:p>
            <a:pPr marL="0" indent="0" algn="ctr" rtl="1">
              <a:buNone/>
            </a:pPr>
            <a:r>
              <a:rPr lang="ar-BH" sz="2800" b="1" dirty="0" smtClean="0">
                <a:solidFill>
                  <a:schemeClr val="tx2">
                    <a:lumMod val="50000"/>
                  </a:schemeClr>
                </a:solidFill>
                <a:latin typeface="Sakkal Majalla" pitchFamily="2" charset="-78"/>
                <a:cs typeface="Sakkal Majalla" pitchFamily="2" charset="-78"/>
              </a:rPr>
              <a:t>اتحاد هيئات الأوراق المالية العربية</a:t>
            </a:r>
          </a:p>
          <a:p>
            <a:pPr marL="0" indent="0" algn="ctr" rtl="1">
              <a:buNone/>
            </a:pPr>
            <a:r>
              <a:rPr lang="ar-BH" sz="2800" b="1" dirty="0" smtClean="0">
                <a:solidFill>
                  <a:schemeClr val="tx2">
                    <a:lumMod val="50000"/>
                  </a:schemeClr>
                </a:solidFill>
                <a:latin typeface="Sakkal Majalla" pitchFamily="2" charset="-78"/>
                <a:cs typeface="Sakkal Majalla" pitchFamily="2" charset="-78"/>
              </a:rPr>
              <a:t>بيروت 18-19 أكتوبر 2017</a:t>
            </a:r>
            <a:endParaRPr lang="en-US" sz="2800" b="1" dirty="0">
              <a:solidFill>
                <a:schemeClr val="tx2">
                  <a:lumMod val="50000"/>
                </a:schemeClr>
              </a:solidFill>
              <a:latin typeface="Sakkal Majalla" pitchFamily="2" charset="-78"/>
              <a:cs typeface="Sakkal Majalla"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53001"/>
            <a:ext cx="9144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0456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ar-BH" sz="3200" b="1" dirty="0">
                <a:solidFill>
                  <a:prstClr val="black"/>
                </a:solidFill>
                <a:effectLst/>
                <a:latin typeface="Sakkal Majalla" pitchFamily="2" charset="-78"/>
                <a:cs typeface="Sakkal Majalla" pitchFamily="2" charset="-78"/>
              </a:rPr>
              <a:t>نطاق تجريم استغلال المعلومات الداخلية /غير المعلنة / التفضيلية</a:t>
            </a:r>
            <a:endParaRPr lang="en-US" dirty="0"/>
          </a:p>
        </p:txBody>
      </p:sp>
      <p:sp>
        <p:nvSpPr>
          <p:cNvPr id="3" name="Content Placeholder 2"/>
          <p:cNvSpPr>
            <a:spLocks noGrp="1"/>
          </p:cNvSpPr>
          <p:nvPr>
            <p:ph idx="1"/>
          </p:nvPr>
        </p:nvSpPr>
        <p:spPr>
          <a:xfrm>
            <a:off x="457200" y="1219200"/>
            <a:ext cx="8229600" cy="5105400"/>
          </a:xfrm>
        </p:spPr>
        <p:txBody>
          <a:bodyPr/>
          <a:lstStyle/>
          <a:p>
            <a:pPr algn="r" rtl="1">
              <a:buFont typeface="Wingdings" pitchFamily="2" charset="2"/>
              <a:buChar char="q"/>
            </a:pPr>
            <a:r>
              <a:rPr lang="ar-BH" dirty="0" smtClean="0">
                <a:solidFill>
                  <a:srgbClr val="C00000"/>
                </a:solidFill>
              </a:rPr>
              <a:t>المادة رقم 118 </a:t>
            </a:r>
            <a:r>
              <a:rPr lang="ar-BH" dirty="0">
                <a:solidFill>
                  <a:srgbClr val="C00000"/>
                </a:solidFill>
              </a:rPr>
              <a:t>م</a:t>
            </a:r>
            <a:r>
              <a:rPr lang="ar-BH" dirty="0" smtClean="0">
                <a:solidFill>
                  <a:srgbClr val="C00000"/>
                </a:solidFill>
              </a:rPr>
              <a:t>ن قانون هيئة أسواق المال ، الكويت المعدلة بالقانون رقم 22 لسنة 2015: </a:t>
            </a:r>
          </a:p>
          <a:p>
            <a:pPr algn="r" rtl="1"/>
            <a:r>
              <a:rPr lang="ar-BH" dirty="0" smtClean="0">
                <a:solidFill>
                  <a:schemeClr val="tx1"/>
                </a:solidFill>
              </a:rPr>
              <a:t>يعاقب بالحبس مدة لا تجاوز خمس سنوات وبالغرامة التي لا تقل عن قيمة المنفعة المحققة أو الخسائر التي تم تجنبها او مبلغ عشرة ألاف دينار – أيهما أعلى- ولا تتجاوز ثلاثة </a:t>
            </a:r>
            <a:r>
              <a:rPr lang="ar-BH" u="sng" dirty="0" smtClean="0">
                <a:solidFill>
                  <a:schemeClr val="tx1"/>
                </a:solidFill>
              </a:rPr>
              <a:t>أضعاف</a:t>
            </a:r>
            <a:r>
              <a:rPr lang="ar-BH" dirty="0" smtClean="0">
                <a:solidFill>
                  <a:schemeClr val="tx1"/>
                </a:solidFill>
              </a:rPr>
              <a:t> قيمة المنفعة المحققة أو الخسائر التي تم تجنبها أو مبلغ مائة ألف دينار – أيهما أعلى- أو بإحدى هاتين العقوبتين ، كل مطلع قام </a:t>
            </a:r>
            <a:r>
              <a:rPr lang="ar-BH" u="sng" dirty="0" smtClean="0">
                <a:solidFill>
                  <a:schemeClr val="tx1"/>
                </a:solidFill>
              </a:rPr>
              <a:t>ببيع أو شراء </a:t>
            </a:r>
            <a:r>
              <a:rPr lang="ar-BH" dirty="0" smtClean="0">
                <a:solidFill>
                  <a:schemeClr val="tx1"/>
                </a:solidFill>
              </a:rPr>
              <a:t>ورقة مالية </a:t>
            </a:r>
            <a:r>
              <a:rPr lang="ar-BH" u="sng" dirty="0" smtClean="0">
                <a:solidFill>
                  <a:schemeClr val="tx1"/>
                </a:solidFill>
              </a:rPr>
              <a:t>أثناء حيازته </a:t>
            </a:r>
            <a:r>
              <a:rPr lang="ar-BH" dirty="0" smtClean="0">
                <a:solidFill>
                  <a:schemeClr val="tx1"/>
                </a:solidFill>
              </a:rPr>
              <a:t>لمعلومات داخلية عنها أو كشف عن المعلومات الداخلية أو أعطى مشورة على أساس المعلومات الداخلية لشخص أخر.</a:t>
            </a:r>
          </a:p>
          <a:p>
            <a:pPr algn="r" rtl="1"/>
            <a:r>
              <a:rPr lang="ar-BH" dirty="0" smtClean="0">
                <a:solidFill>
                  <a:schemeClr val="tx1"/>
                </a:solidFill>
              </a:rPr>
              <a:t>كما يعاقب بذات العقوبة أي شخص قام </a:t>
            </a:r>
            <a:r>
              <a:rPr lang="ar-BH" u="sng" dirty="0" smtClean="0">
                <a:solidFill>
                  <a:schemeClr val="tx1"/>
                </a:solidFill>
              </a:rPr>
              <a:t>بشراء أو بيع</a:t>
            </a:r>
            <a:r>
              <a:rPr lang="ar-BH" dirty="0" smtClean="0">
                <a:solidFill>
                  <a:schemeClr val="tx1"/>
                </a:solidFill>
              </a:rPr>
              <a:t> ورقة مالية، بناء على معلومات داخلية حصل عليها من شخص مطلع </a:t>
            </a:r>
            <a:r>
              <a:rPr lang="ar-BH" u="sng" dirty="0" smtClean="0">
                <a:solidFill>
                  <a:schemeClr val="tx1"/>
                </a:solidFill>
              </a:rPr>
              <a:t>مع علمه </a:t>
            </a:r>
            <a:r>
              <a:rPr lang="ar-BH" dirty="0" smtClean="0">
                <a:solidFill>
                  <a:schemeClr val="tx1"/>
                </a:solidFill>
              </a:rPr>
              <a:t>بطبيعة تلك المعلومات بغرض تحقيق أي منفعة له أو لغيره.</a:t>
            </a:r>
            <a:endParaRPr lang="en-US" dirty="0">
              <a:solidFill>
                <a:schemeClr val="tx1"/>
              </a:solidFill>
            </a:endParaRPr>
          </a:p>
        </p:txBody>
      </p:sp>
    </p:spTree>
    <p:extLst>
      <p:ext uri="{BB962C8B-B14F-4D97-AF65-F5344CB8AC3E}">
        <p14:creationId xmlns:p14="http://schemas.microsoft.com/office/powerpoint/2010/main" val="304243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ar-BH" sz="3200" b="1" dirty="0">
                <a:solidFill>
                  <a:prstClr val="black"/>
                </a:solidFill>
                <a:effectLst/>
                <a:latin typeface="Sakkal Majalla" pitchFamily="2" charset="-78"/>
                <a:cs typeface="Sakkal Majalla" pitchFamily="2" charset="-78"/>
              </a:rPr>
              <a:t>نطاق تجريم استغلال المعلومات الداخلية /غير المعلنة / التفضيلية</a:t>
            </a:r>
            <a:endParaRPr lang="en-US" dirty="0"/>
          </a:p>
        </p:txBody>
      </p:sp>
      <p:sp>
        <p:nvSpPr>
          <p:cNvPr id="3" name="Content Placeholder 2"/>
          <p:cNvSpPr>
            <a:spLocks noGrp="1"/>
          </p:cNvSpPr>
          <p:nvPr>
            <p:ph idx="1"/>
          </p:nvPr>
        </p:nvSpPr>
        <p:spPr/>
        <p:txBody>
          <a:bodyPr>
            <a:normAutofit fontScale="92500" lnSpcReduction="10000"/>
          </a:bodyPr>
          <a:lstStyle/>
          <a:p>
            <a:pPr algn="r" rtl="1">
              <a:buFont typeface="Wingdings" pitchFamily="2" charset="2"/>
              <a:buChar char="q"/>
            </a:pPr>
            <a:r>
              <a:rPr lang="ar-BH" dirty="0" smtClean="0">
                <a:solidFill>
                  <a:srgbClr val="C00000"/>
                </a:solidFill>
                <a:latin typeface="Calibri"/>
                <a:ea typeface="Times New Roman"/>
                <a:cs typeface="Arial"/>
              </a:rPr>
              <a:t>مادة 64 من قانون سوق رأس المال ، مصر ، والمعدل بالقانون رقم 123 لسنة 2009:</a:t>
            </a:r>
          </a:p>
          <a:p>
            <a:pPr algn="r" rtl="1"/>
            <a:r>
              <a:rPr lang="ar-SA" sz="1900" dirty="0" smtClean="0">
                <a:solidFill>
                  <a:schemeClr val="tx1"/>
                </a:solidFill>
                <a:latin typeface="Sakkal Majalla" pitchFamily="2" charset="-78"/>
                <a:ea typeface="Times New Roman"/>
                <a:cs typeface="Sakkal Majalla" pitchFamily="2" charset="-78"/>
              </a:rPr>
              <a:t>مع </a:t>
            </a:r>
            <a:r>
              <a:rPr lang="ar-SA" sz="1900" dirty="0">
                <a:solidFill>
                  <a:schemeClr val="tx1"/>
                </a:solidFill>
                <a:latin typeface="Sakkal Majalla" pitchFamily="2" charset="-78"/>
                <a:ea typeface="Times New Roman"/>
                <a:cs typeface="Sakkal Majalla" pitchFamily="2" charset="-78"/>
              </a:rPr>
              <a:t>عدم الإخلال بأية عقوبة أشد منصوص عليها </a:t>
            </a:r>
            <a:r>
              <a:rPr lang="ar-SA" sz="1900" dirty="0" err="1">
                <a:solidFill>
                  <a:schemeClr val="tx1"/>
                </a:solidFill>
                <a:latin typeface="Sakkal Majalla" pitchFamily="2" charset="-78"/>
                <a:ea typeface="Times New Roman"/>
                <a:cs typeface="Sakkal Majalla" pitchFamily="2" charset="-78"/>
              </a:rPr>
              <a:t>فى</a:t>
            </a:r>
            <a:r>
              <a:rPr lang="ar-SA" sz="1900" dirty="0">
                <a:solidFill>
                  <a:schemeClr val="tx1"/>
                </a:solidFill>
                <a:latin typeface="Sakkal Majalla" pitchFamily="2" charset="-78"/>
                <a:ea typeface="Times New Roman"/>
                <a:cs typeface="Sakkal Majalla" pitchFamily="2" charset="-78"/>
              </a:rPr>
              <a:t> </a:t>
            </a:r>
            <a:r>
              <a:rPr lang="ar-SA" sz="1900" dirty="0" err="1">
                <a:solidFill>
                  <a:schemeClr val="tx1"/>
                </a:solidFill>
                <a:latin typeface="Sakkal Majalla" pitchFamily="2" charset="-78"/>
                <a:ea typeface="Times New Roman"/>
                <a:cs typeface="Sakkal Majalla" pitchFamily="2" charset="-78"/>
              </a:rPr>
              <a:t>أى</a:t>
            </a:r>
            <a:r>
              <a:rPr lang="ar-SA" sz="1900" dirty="0">
                <a:solidFill>
                  <a:schemeClr val="tx1"/>
                </a:solidFill>
                <a:latin typeface="Sakkal Majalla" pitchFamily="2" charset="-78"/>
                <a:ea typeface="Times New Roman"/>
                <a:cs typeface="Sakkal Majalla" pitchFamily="2" charset="-78"/>
              </a:rPr>
              <a:t> قانون آخر يعاقب بالحبس مدة لا تقل عن سنتين وبغرامة لا تقل عن عشرين ألف جنيه ولا تزيد على عشرين مليون جنيه أو بإحدى هاتين العقوبتين، كل من أفشى سرا اتصل به بحكم عمله تطبيقا لأحكام هذا القانون، أو حقق نفعاً منه هو أو زوجه أو أولاده أو أثبت </a:t>
            </a:r>
            <a:r>
              <a:rPr lang="ar-SA" sz="1900" dirty="0" err="1">
                <a:solidFill>
                  <a:schemeClr val="tx1"/>
                </a:solidFill>
                <a:latin typeface="Sakkal Majalla" pitchFamily="2" charset="-78"/>
                <a:ea typeface="Times New Roman"/>
                <a:cs typeface="Sakkal Majalla" pitchFamily="2" charset="-78"/>
              </a:rPr>
              <a:t>فى</a:t>
            </a:r>
            <a:r>
              <a:rPr lang="ar-SA" sz="1900" dirty="0">
                <a:solidFill>
                  <a:schemeClr val="tx1"/>
                </a:solidFill>
                <a:latin typeface="Sakkal Majalla" pitchFamily="2" charset="-78"/>
                <a:ea typeface="Times New Roman"/>
                <a:cs typeface="Sakkal Majalla" pitchFamily="2" charset="-78"/>
              </a:rPr>
              <a:t> تقاريره وقائع غير صحيحة، أو أغفل </a:t>
            </a:r>
            <a:r>
              <a:rPr lang="ar-SA" sz="1900" dirty="0" err="1">
                <a:solidFill>
                  <a:schemeClr val="tx1"/>
                </a:solidFill>
                <a:latin typeface="Sakkal Majalla" pitchFamily="2" charset="-78"/>
                <a:ea typeface="Times New Roman"/>
                <a:cs typeface="Sakkal Majalla" pitchFamily="2" charset="-78"/>
              </a:rPr>
              <a:t>فى</a:t>
            </a:r>
            <a:r>
              <a:rPr lang="ar-SA" sz="1900" dirty="0">
                <a:solidFill>
                  <a:schemeClr val="tx1"/>
                </a:solidFill>
                <a:latin typeface="Sakkal Majalla" pitchFamily="2" charset="-78"/>
                <a:ea typeface="Times New Roman"/>
                <a:cs typeface="Sakkal Majalla" pitchFamily="2" charset="-78"/>
              </a:rPr>
              <a:t> هذه التقارير وقائع تؤثر </a:t>
            </a:r>
            <a:r>
              <a:rPr lang="ar-SA" sz="1900" dirty="0" err="1">
                <a:solidFill>
                  <a:schemeClr val="tx1"/>
                </a:solidFill>
                <a:latin typeface="Sakkal Majalla" pitchFamily="2" charset="-78"/>
                <a:ea typeface="Times New Roman"/>
                <a:cs typeface="Sakkal Majalla" pitchFamily="2" charset="-78"/>
              </a:rPr>
              <a:t>فى</a:t>
            </a:r>
            <a:r>
              <a:rPr lang="ar-SA" sz="1900" dirty="0">
                <a:solidFill>
                  <a:schemeClr val="tx1"/>
                </a:solidFill>
                <a:latin typeface="Sakkal Majalla" pitchFamily="2" charset="-78"/>
                <a:ea typeface="Times New Roman"/>
                <a:cs typeface="Sakkal Majalla" pitchFamily="2" charset="-78"/>
              </a:rPr>
              <a:t> نتائجها أو </a:t>
            </a:r>
            <a:r>
              <a:rPr lang="ar-SA" sz="1900" dirty="0" smtClean="0">
                <a:solidFill>
                  <a:schemeClr val="tx1"/>
                </a:solidFill>
                <a:latin typeface="Sakkal Majalla" pitchFamily="2" charset="-78"/>
                <a:ea typeface="Times New Roman"/>
                <a:cs typeface="Sakkal Majalla" pitchFamily="2" charset="-78"/>
              </a:rPr>
              <a:t>تعامل </a:t>
            </a:r>
            <a:r>
              <a:rPr lang="ar-SA" sz="1900" dirty="0" err="1">
                <a:solidFill>
                  <a:schemeClr val="tx1"/>
                </a:solidFill>
                <a:latin typeface="Sakkal Majalla" pitchFamily="2" charset="-78"/>
                <a:ea typeface="Times New Roman"/>
                <a:cs typeface="Sakkal Majalla" pitchFamily="2" charset="-78"/>
              </a:rPr>
              <a:t>فى</a:t>
            </a:r>
            <a:r>
              <a:rPr lang="ar-SA" sz="1900" dirty="0">
                <a:solidFill>
                  <a:schemeClr val="tx1"/>
                </a:solidFill>
                <a:latin typeface="Sakkal Majalla" pitchFamily="2" charset="-78"/>
                <a:ea typeface="Times New Roman"/>
                <a:cs typeface="Sakkal Majalla" pitchFamily="2" charset="-78"/>
              </a:rPr>
              <a:t> الأوراق المالية بالمخالفة للأحكام المنصوص عليها بالمادة 20 مكرراً من هذا </a:t>
            </a:r>
            <a:r>
              <a:rPr lang="ar-SA" sz="1900" dirty="0" smtClean="0">
                <a:solidFill>
                  <a:schemeClr val="tx1"/>
                </a:solidFill>
                <a:latin typeface="Sakkal Majalla" pitchFamily="2" charset="-78"/>
                <a:ea typeface="Times New Roman"/>
                <a:cs typeface="Sakkal Majalla" pitchFamily="2" charset="-78"/>
              </a:rPr>
              <a:t>القانون</a:t>
            </a:r>
            <a:r>
              <a:rPr lang="ar-BH" sz="1900" dirty="0" smtClean="0">
                <a:solidFill>
                  <a:schemeClr val="tx1"/>
                </a:solidFill>
                <a:latin typeface="Sakkal Majalla" pitchFamily="2" charset="-78"/>
                <a:ea typeface="Times New Roman"/>
                <a:cs typeface="Sakkal Majalla" pitchFamily="2" charset="-78"/>
              </a:rPr>
              <a:t>.</a:t>
            </a:r>
          </a:p>
          <a:p>
            <a:pPr algn="r" rtl="1"/>
            <a:endParaRPr lang="ar-BH" sz="1900" dirty="0" smtClean="0">
              <a:solidFill>
                <a:schemeClr val="tx1"/>
              </a:solidFill>
              <a:latin typeface="Sakkal Majalla" pitchFamily="2" charset="-78"/>
              <a:ea typeface="Times New Roman"/>
              <a:cs typeface="Sakkal Majalla" pitchFamily="2" charset="-78"/>
            </a:endParaRPr>
          </a:p>
          <a:p>
            <a:pPr algn="just" rtl="1">
              <a:spcAft>
                <a:spcPts val="0"/>
              </a:spcAft>
              <a:buFont typeface="Wingdings" pitchFamily="2" charset="2"/>
              <a:buChar char="q"/>
            </a:pPr>
            <a:r>
              <a:rPr lang="ar-BH" dirty="0" smtClean="0">
                <a:solidFill>
                  <a:srgbClr val="C00000"/>
                </a:solidFill>
                <a:latin typeface="AXtNaylaLight"/>
                <a:ea typeface="Times New Roman"/>
              </a:rPr>
              <a:t>مادة 20 مكرر من قانون سوق رأس المال ، مصر ، والمضافة بالقانون رقم 123 لسنة 2009: </a:t>
            </a:r>
          </a:p>
          <a:p>
            <a:pPr marL="288290" indent="-288290" algn="just" rtl="1">
              <a:spcAft>
                <a:spcPts val="0"/>
              </a:spcAft>
            </a:pPr>
            <a:r>
              <a:rPr lang="ar-YE" sz="1900" dirty="0" smtClean="0">
                <a:solidFill>
                  <a:schemeClr val="tx1"/>
                </a:solidFill>
                <a:latin typeface="Sakkal Majalla" pitchFamily="2" charset="-78"/>
                <a:ea typeface="Times New Roman"/>
                <a:cs typeface="Sakkal Majalla" pitchFamily="2" charset="-78"/>
              </a:rPr>
              <a:t>يحظر </a:t>
            </a:r>
            <a:r>
              <a:rPr lang="ar-YE" sz="1900" dirty="0">
                <a:solidFill>
                  <a:schemeClr val="tx1"/>
                </a:solidFill>
                <a:latin typeface="Sakkal Majalla" pitchFamily="2" charset="-78"/>
                <a:ea typeface="Times New Roman"/>
                <a:cs typeface="Sakkal Majalla" pitchFamily="2" charset="-78"/>
              </a:rPr>
              <a:t>على الأشخاص الذين تتوافر لديهم معلومات عن المراكز المالية للشركات المقيدة بالبورصة أو نتائج أنشطتها وغيرها من المعلومات </a:t>
            </a:r>
            <a:r>
              <a:rPr lang="ar-YE" sz="1900" dirty="0" err="1">
                <a:solidFill>
                  <a:schemeClr val="tx1"/>
                </a:solidFill>
                <a:latin typeface="Sakkal Majalla" pitchFamily="2" charset="-78"/>
                <a:ea typeface="Times New Roman"/>
                <a:cs typeface="Sakkal Majalla" pitchFamily="2" charset="-78"/>
              </a:rPr>
              <a:t>التى</a:t>
            </a:r>
            <a:r>
              <a:rPr lang="ar-YE" sz="1900" dirty="0">
                <a:solidFill>
                  <a:schemeClr val="tx1"/>
                </a:solidFill>
                <a:latin typeface="Sakkal Majalla" pitchFamily="2" charset="-78"/>
                <a:ea typeface="Times New Roman"/>
                <a:cs typeface="Sakkal Majalla" pitchFamily="2" charset="-78"/>
              </a:rPr>
              <a:t> يكون من شأنها التأثير على أوضاع هذه الشركات، التعامل عليها لحسابهم </a:t>
            </a:r>
            <a:r>
              <a:rPr lang="ar-YE" sz="1900" dirty="0" err="1">
                <a:solidFill>
                  <a:schemeClr val="tx1"/>
                </a:solidFill>
                <a:latin typeface="Sakkal Majalla" pitchFamily="2" charset="-78"/>
                <a:ea typeface="Times New Roman"/>
                <a:cs typeface="Sakkal Majalla" pitchFamily="2" charset="-78"/>
              </a:rPr>
              <a:t>الشخصى</a:t>
            </a:r>
            <a:r>
              <a:rPr lang="ar-YE" sz="1900" dirty="0">
                <a:solidFill>
                  <a:schemeClr val="tx1"/>
                </a:solidFill>
                <a:latin typeface="Sakkal Majalla" pitchFamily="2" charset="-78"/>
                <a:ea typeface="Times New Roman"/>
                <a:cs typeface="Sakkal Majalla" pitchFamily="2" charset="-78"/>
              </a:rPr>
              <a:t> قبل الإعلان أو الإفصاح عنها للجمهور.</a:t>
            </a:r>
            <a:endParaRPr lang="en-US" sz="1900" dirty="0">
              <a:solidFill>
                <a:schemeClr val="tx1"/>
              </a:solidFill>
              <a:latin typeface="Sakkal Majalla" pitchFamily="2" charset="-78"/>
              <a:ea typeface="Times New Roman"/>
              <a:cs typeface="Sakkal Majalla" pitchFamily="2" charset="-78"/>
            </a:endParaRPr>
          </a:p>
          <a:p>
            <a:pPr marL="288290" indent="-288290" algn="just" rtl="1">
              <a:spcAft>
                <a:spcPts val="0"/>
              </a:spcAft>
            </a:pPr>
            <a:r>
              <a:rPr lang="ar-YE" sz="1900" dirty="0">
                <a:solidFill>
                  <a:schemeClr val="tx1"/>
                </a:solidFill>
                <a:latin typeface="Sakkal Majalla" pitchFamily="2" charset="-78"/>
                <a:ea typeface="Times New Roman"/>
                <a:cs typeface="Sakkal Majalla" pitchFamily="2" charset="-78"/>
              </a:rPr>
              <a:t>	كما يحظر على هؤلاء الأشخاص إفشاء تلك المعلومات للغير بصورة مباشرة أو غير مباشرة.</a:t>
            </a:r>
            <a:endParaRPr lang="en-US" sz="1900" dirty="0">
              <a:solidFill>
                <a:schemeClr val="tx1"/>
              </a:solidFill>
              <a:latin typeface="Sakkal Majalla" pitchFamily="2" charset="-78"/>
              <a:ea typeface="Times New Roman"/>
              <a:cs typeface="Sakkal Majalla" pitchFamily="2" charset="-78"/>
            </a:endParaRPr>
          </a:p>
          <a:p>
            <a:pPr algn="r" rtl="1"/>
            <a:r>
              <a:rPr lang="ar-SA" sz="1900" dirty="0">
                <a:solidFill>
                  <a:schemeClr val="tx1"/>
                </a:solidFill>
                <a:latin typeface="Sakkal Majalla" pitchFamily="2" charset="-78"/>
                <a:ea typeface="Times New Roman"/>
                <a:cs typeface="Sakkal Majalla" pitchFamily="2" charset="-78"/>
              </a:rPr>
              <a:t>	وتحدد </a:t>
            </a:r>
            <a:r>
              <a:rPr lang="ar-SA" sz="1900" dirty="0" err="1" smtClean="0">
                <a:solidFill>
                  <a:schemeClr val="tx1"/>
                </a:solidFill>
                <a:latin typeface="Sakkal Majalla" pitchFamily="2" charset="-78"/>
                <a:ea typeface="Times New Roman"/>
                <a:cs typeface="Sakkal Majalla" pitchFamily="2" charset="-78"/>
              </a:rPr>
              <a:t>الائحة</a:t>
            </a:r>
            <a:r>
              <a:rPr lang="ar-BH" sz="1900" dirty="0" smtClean="0">
                <a:solidFill>
                  <a:schemeClr val="tx1"/>
                </a:solidFill>
                <a:latin typeface="Sakkal Majalla" pitchFamily="2" charset="-78"/>
                <a:ea typeface="Times New Roman"/>
                <a:cs typeface="Sakkal Majalla" pitchFamily="2" charset="-78"/>
              </a:rPr>
              <a:t> </a:t>
            </a:r>
            <a:r>
              <a:rPr lang="ar-SA" sz="1900" dirty="0" smtClean="0">
                <a:solidFill>
                  <a:schemeClr val="tx1"/>
                </a:solidFill>
                <a:latin typeface="Sakkal Majalla" pitchFamily="2" charset="-78"/>
                <a:ea typeface="Times New Roman"/>
                <a:cs typeface="Sakkal Majalla" pitchFamily="2" charset="-78"/>
              </a:rPr>
              <a:t>التنفيذية </a:t>
            </a:r>
            <a:r>
              <a:rPr lang="ar-SA" sz="1900" dirty="0">
                <a:solidFill>
                  <a:schemeClr val="tx1"/>
                </a:solidFill>
                <a:latin typeface="Sakkal Majalla" pitchFamily="2" charset="-78"/>
                <a:ea typeface="Times New Roman"/>
                <a:cs typeface="Sakkal Majalla" pitchFamily="2" charset="-78"/>
              </a:rPr>
              <a:t>لهذا القانون وقواعد القيد بالبورصة نوعية المعلومات </a:t>
            </a:r>
            <a:r>
              <a:rPr lang="ar-SA" sz="1900" dirty="0" err="1">
                <a:solidFill>
                  <a:schemeClr val="tx1"/>
                </a:solidFill>
                <a:latin typeface="Sakkal Majalla" pitchFamily="2" charset="-78"/>
                <a:ea typeface="Times New Roman"/>
                <a:cs typeface="Sakkal Majalla" pitchFamily="2" charset="-78"/>
              </a:rPr>
              <a:t>التى</a:t>
            </a:r>
            <a:r>
              <a:rPr lang="ar-SA" sz="1900" dirty="0">
                <a:solidFill>
                  <a:schemeClr val="tx1"/>
                </a:solidFill>
                <a:latin typeface="Sakkal Majalla" pitchFamily="2" charset="-78"/>
                <a:ea typeface="Times New Roman"/>
                <a:cs typeface="Sakkal Majalla" pitchFamily="2" charset="-78"/>
              </a:rPr>
              <a:t> يكون من شأنها التأثير على عمليات التداول</a:t>
            </a:r>
            <a:endParaRPr lang="en-US" sz="19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97698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pPr rtl="1"/>
            <a:r>
              <a:rPr lang="ar-BH" sz="3200" b="1" dirty="0">
                <a:solidFill>
                  <a:schemeClr val="tx1"/>
                </a:solidFill>
                <a:effectLst/>
                <a:latin typeface="Sakkal Majalla" pitchFamily="2" charset="-78"/>
                <a:ea typeface="+mn-ea"/>
                <a:cs typeface="Sakkal Majalla" pitchFamily="2" charset="-78"/>
              </a:rPr>
              <a:t>توصيف السلوك الإجرامي لجريمة التلاعب في الأسعار</a:t>
            </a:r>
            <a:endParaRPr lang="en-US" sz="3200" b="1" dirty="0">
              <a:solidFill>
                <a:schemeClr val="tx1"/>
              </a:solidFill>
            </a:endParaRPr>
          </a:p>
        </p:txBody>
      </p:sp>
      <p:sp>
        <p:nvSpPr>
          <p:cNvPr id="3" name="Content Placeholder 2"/>
          <p:cNvSpPr>
            <a:spLocks noGrp="1"/>
          </p:cNvSpPr>
          <p:nvPr>
            <p:ph idx="1"/>
          </p:nvPr>
        </p:nvSpPr>
        <p:spPr>
          <a:xfrm>
            <a:off x="457200" y="1143000"/>
            <a:ext cx="8229600" cy="4983163"/>
          </a:xfrm>
        </p:spPr>
        <p:txBody>
          <a:bodyPr>
            <a:normAutofit/>
          </a:bodyPr>
          <a:lstStyle/>
          <a:p>
            <a:pPr marL="630555" algn="just" rtl="1">
              <a:spcAft>
                <a:spcPts val="0"/>
              </a:spcAft>
              <a:buFont typeface="Wingdings" pitchFamily="2" charset="2"/>
              <a:buChar char="q"/>
            </a:pPr>
            <a:r>
              <a:rPr lang="ar-BH" dirty="0" smtClean="0">
                <a:solidFill>
                  <a:srgbClr val="C00000"/>
                </a:solidFill>
                <a:latin typeface="Calibri"/>
                <a:ea typeface="Times New Roman"/>
                <a:cs typeface="Arial"/>
              </a:rPr>
              <a:t>مادة 63 من قانون سوق رأس المال المصري،</a:t>
            </a:r>
          </a:p>
          <a:p>
            <a:pPr marL="575945" indent="-288290" algn="just" rtl="1">
              <a:spcAft>
                <a:spcPts val="0"/>
              </a:spcAft>
            </a:pPr>
            <a:r>
              <a:rPr lang="ar-SA" dirty="0" smtClean="0">
                <a:latin typeface="Calibri"/>
                <a:ea typeface="Times New Roman"/>
                <a:cs typeface="Arial"/>
              </a:rPr>
              <a:t>مع </a:t>
            </a:r>
            <a:r>
              <a:rPr lang="ar-SA" dirty="0">
                <a:latin typeface="Calibri"/>
                <a:ea typeface="Times New Roman"/>
                <a:cs typeface="Arial"/>
              </a:rPr>
              <a:t>عدم الإخلال بأية عقوبة أشد، منصوص عليها </a:t>
            </a:r>
            <a:r>
              <a:rPr lang="ar-SA" dirty="0" err="1">
                <a:latin typeface="Calibri"/>
                <a:ea typeface="Times New Roman"/>
                <a:cs typeface="Arial"/>
              </a:rPr>
              <a:t>فى</a:t>
            </a:r>
            <a:r>
              <a:rPr lang="ar-SA" dirty="0">
                <a:latin typeface="Calibri"/>
                <a:ea typeface="Times New Roman"/>
                <a:cs typeface="Arial"/>
              </a:rPr>
              <a:t> </a:t>
            </a:r>
            <a:r>
              <a:rPr lang="ar-SA" dirty="0" err="1">
                <a:latin typeface="Calibri"/>
                <a:ea typeface="Times New Roman"/>
                <a:cs typeface="Arial"/>
              </a:rPr>
              <a:t>أى</a:t>
            </a:r>
            <a:r>
              <a:rPr lang="ar-SA" dirty="0">
                <a:latin typeface="Calibri"/>
                <a:ea typeface="Times New Roman"/>
                <a:cs typeface="Arial"/>
              </a:rPr>
              <a:t> قانون آخر يعاقب بالحبس لمدة لا تزيد على خمس سنوات، وبغرامة لا تقل عن خمسين ألف جنيه ولا تزيد على عشرين مليون جنيه، أو بإحدى هاتين </a:t>
            </a:r>
            <a:r>
              <a:rPr lang="ar-SA" dirty="0" smtClean="0">
                <a:latin typeface="Calibri"/>
                <a:ea typeface="Times New Roman"/>
                <a:cs typeface="Arial"/>
              </a:rPr>
              <a:t>العقوبتين.</a:t>
            </a:r>
            <a:r>
              <a:rPr lang="ar-BH" dirty="0" smtClean="0">
                <a:latin typeface="Calibri"/>
                <a:ea typeface="Times New Roman"/>
                <a:cs typeface="Arial"/>
              </a:rPr>
              <a:t>: </a:t>
            </a:r>
          </a:p>
          <a:p>
            <a:pPr marL="975995" lvl="1" indent="-288290" algn="just" rtl="1"/>
            <a:r>
              <a:rPr lang="ar-BH" dirty="0" smtClean="0">
                <a:solidFill>
                  <a:srgbClr val="000000"/>
                </a:solidFill>
                <a:latin typeface="Calibri"/>
                <a:ea typeface="Times New Roman"/>
                <a:cs typeface="Arial"/>
              </a:rPr>
              <a:t>..................................................</a:t>
            </a:r>
          </a:p>
          <a:p>
            <a:pPr marL="975995" lvl="1" indent="-288290" algn="just" rtl="1"/>
            <a:r>
              <a:rPr lang="ar-YE" dirty="0" smtClean="0">
                <a:solidFill>
                  <a:srgbClr val="000000"/>
                </a:solidFill>
                <a:latin typeface="AXtNaylaLight"/>
                <a:ea typeface="Times New Roman"/>
              </a:rPr>
              <a:t>كل </a:t>
            </a:r>
            <a:r>
              <a:rPr lang="ar-YE" dirty="0">
                <a:solidFill>
                  <a:srgbClr val="000000"/>
                </a:solidFill>
                <a:latin typeface="AXtNaylaLight"/>
                <a:ea typeface="Times New Roman"/>
              </a:rPr>
              <a:t>من عمل على قيد سعر غير حقيقي  أو عملية صورية أو حاول بطريق التدليس التأثير على أسعار السوق </a:t>
            </a:r>
            <a:r>
              <a:rPr lang="ar-YE" dirty="0" smtClean="0">
                <a:solidFill>
                  <a:srgbClr val="000000"/>
                </a:solidFill>
                <a:latin typeface="AXtNaylaLight"/>
                <a:ea typeface="Times New Roman"/>
              </a:rPr>
              <a:t>.</a:t>
            </a:r>
            <a:endParaRPr lang="en-US" dirty="0">
              <a:solidFill>
                <a:srgbClr val="000000"/>
              </a:solidFill>
              <a:latin typeface="AXtNaylaLight"/>
              <a:ea typeface="Times New Roman"/>
            </a:endParaRPr>
          </a:p>
          <a:p>
            <a:pPr algn="just" rtl="1">
              <a:buFont typeface="Wingdings" pitchFamily="2" charset="2"/>
              <a:buChar char="q"/>
            </a:pPr>
            <a:r>
              <a:rPr lang="ar-BH" dirty="0" smtClean="0">
                <a:solidFill>
                  <a:srgbClr val="C00000"/>
                </a:solidFill>
              </a:rPr>
              <a:t> مادة( 122) من القانون الكويتي: </a:t>
            </a:r>
          </a:p>
          <a:p>
            <a:pPr algn="r" rtl="1">
              <a:buFont typeface="Wingdings" pitchFamily="2" charset="2"/>
              <a:buChar char="q"/>
            </a:pPr>
            <a:endParaRPr lang="ar-BH" dirty="0" smtClean="0">
              <a:solidFill>
                <a:srgbClr val="C00000"/>
              </a:solidFill>
            </a:endParaRPr>
          </a:p>
        </p:txBody>
      </p:sp>
    </p:spTree>
    <p:extLst>
      <p:ext uri="{BB962C8B-B14F-4D97-AF65-F5344CB8AC3E}">
        <p14:creationId xmlns:p14="http://schemas.microsoft.com/office/powerpoint/2010/main" val="1512343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marL="914400" marR="0" lvl="1" indent="-457200" algn="ctr" defTabSz="914400" rtl="1" eaLnBrk="1" fontAlgn="auto" latinLnBrk="0" hangingPunct="1">
              <a:lnSpc>
                <a:spcPct val="100000"/>
              </a:lnSpc>
              <a:spcBef>
                <a:spcPts val="0"/>
              </a:spcBef>
              <a:spcAft>
                <a:spcPts val="0"/>
              </a:spcAft>
              <a:tabLst/>
              <a:defRPr/>
            </a:pPr>
            <a:r>
              <a:rPr kumimoji="0" lang="ar-BH" sz="3200" b="1" i="0" u="none" strike="noStrike" kern="1200" cap="none" spc="0" normalizeH="0" baseline="0" noProof="0" dirty="0" smtClean="0">
                <a:ln>
                  <a:noFill/>
                </a:ln>
                <a:solidFill>
                  <a:prstClr val="black"/>
                </a:solidFill>
                <a:effectLst/>
                <a:uLnTx/>
                <a:uFillTx/>
                <a:latin typeface="Sakkal Majalla" pitchFamily="2" charset="-78"/>
                <a:ea typeface="+mn-ea"/>
                <a:cs typeface="Sakkal Majalla" pitchFamily="2" charset="-78"/>
              </a:rPr>
              <a:t>تقدير العقوبة على التأخر في الافصاح عن القوائم المالية</a:t>
            </a:r>
            <a:endParaRPr lang="en-US" sz="3200" b="1" dirty="0">
              <a:latin typeface="Sakkal Majalla" pitchFamily="2" charset="-78"/>
              <a:cs typeface="Sakkal Majalla" pitchFamily="2" charset="-78"/>
            </a:endParaRPr>
          </a:p>
        </p:txBody>
      </p:sp>
      <p:sp>
        <p:nvSpPr>
          <p:cNvPr id="3" name="Content Placeholder 2"/>
          <p:cNvSpPr>
            <a:spLocks noGrp="1"/>
          </p:cNvSpPr>
          <p:nvPr>
            <p:ph idx="1"/>
          </p:nvPr>
        </p:nvSpPr>
        <p:spPr>
          <a:xfrm>
            <a:off x="3124200" y="1219200"/>
            <a:ext cx="5562600" cy="4906963"/>
          </a:xfrm>
        </p:spPr>
        <p:txBody>
          <a:bodyPr/>
          <a:lstStyle/>
          <a:p>
            <a:pPr algn="just" rtl="1">
              <a:lnSpc>
                <a:spcPts val="1200"/>
              </a:lnSpc>
              <a:spcAft>
                <a:spcPts val="0"/>
              </a:spcAft>
              <a:buFont typeface="Wingdings" pitchFamily="2" charset="2"/>
              <a:buChar char="q"/>
            </a:pPr>
            <a:endParaRPr lang="ar-BH" dirty="0" smtClean="0">
              <a:solidFill>
                <a:srgbClr val="C00000"/>
              </a:solidFill>
              <a:latin typeface="Sakkal Majalla" pitchFamily="2" charset="-78"/>
              <a:ea typeface="Times New Roman"/>
              <a:cs typeface="Sakkal Majalla" pitchFamily="2" charset="-78"/>
            </a:endParaRPr>
          </a:p>
          <a:p>
            <a:pPr algn="just" rtl="1">
              <a:lnSpc>
                <a:spcPts val="1200"/>
              </a:lnSpc>
              <a:spcAft>
                <a:spcPts val="0"/>
              </a:spcAft>
              <a:buFont typeface="Wingdings" pitchFamily="2" charset="2"/>
              <a:buChar char="q"/>
            </a:pPr>
            <a:r>
              <a:rPr lang="ar-YE" dirty="0" smtClean="0">
                <a:solidFill>
                  <a:srgbClr val="C00000"/>
                </a:solidFill>
                <a:latin typeface="Sakkal Majalla" pitchFamily="2" charset="-78"/>
                <a:ea typeface="Times New Roman"/>
                <a:cs typeface="Sakkal Majalla" pitchFamily="2" charset="-78"/>
              </a:rPr>
              <a:t>مادة </a:t>
            </a:r>
            <a:r>
              <a:rPr lang="ar-YE" dirty="0">
                <a:solidFill>
                  <a:srgbClr val="C00000"/>
                </a:solidFill>
                <a:latin typeface="Sakkal Majalla" pitchFamily="2" charset="-78"/>
                <a:ea typeface="Times New Roman"/>
                <a:cs typeface="Sakkal Majalla" pitchFamily="2" charset="-78"/>
              </a:rPr>
              <a:t>(65) </a:t>
            </a:r>
            <a:r>
              <a:rPr lang="ar-YE" dirty="0" smtClean="0">
                <a:solidFill>
                  <a:srgbClr val="C00000"/>
                </a:solidFill>
                <a:latin typeface="Sakkal Majalla" pitchFamily="2" charset="-78"/>
                <a:ea typeface="Times New Roman"/>
                <a:cs typeface="Sakkal Majalla" pitchFamily="2" charset="-78"/>
              </a:rPr>
              <a:t>مكرراً</a:t>
            </a:r>
            <a:r>
              <a:rPr lang="ar-BH" dirty="0" smtClean="0">
                <a:solidFill>
                  <a:srgbClr val="C00000"/>
                </a:solidFill>
                <a:latin typeface="Sakkal Majalla" pitchFamily="2" charset="-78"/>
                <a:ea typeface="Times New Roman"/>
                <a:cs typeface="Sakkal Majalla" pitchFamily="2" charset="-78"/>
              </a:rPr>
              <a:t> (2) من قانون سوق رأس المال المصري:</a:t>
            </a:r>
          </a:p>
          <a:p>
            <a:pPr algn="just" rtl="1">
              <a:lnSpc>
                <a:spcPts val="1200"/>
              </a:lnSpc>
              <a:spcAft>
                <a:spcPts val="0"/>
              </a:spcAft>
              <a:buFont typeface="Wingdings" pitchFamily="2" charset="2"/>
              <a:buChar char="q"/>
            </a:pPr>
            <a:endParaRPr lang="en-US" dirty="0">
              <a:solidFill>
                <a:srgbClr val="C00000"/>
              </a:solidFill>
              <a:latin typeface="Sakkal Majalla" pitchFamily="2" charset="-78"/>
              <a:ea typeface="Times New Roman"/>
              <a:cs typeface="Sakkal Majalla" pitchFamily="2" charset="-78"/>
            </a:endParaRPr>
          </a:p>
          <a:p>
            <a:pPr marL="288290" indent="-288290" algn="just" rtl="1">
              <a:spcAft>
                <a:spcPts val="0"/>
              </a:spcAft>
            </a:pPr>
            <a:r>
              <a:rPr lang="ar-YE" dirty="0">
                <a:solidFill>
                  <a:schemeClr val="tx1"/>
                </a:solidFill>
                <a:latin typeface="Sakkal Majalla" pitchFamily="2" charset="-78"/>
                <a:ea typeface="Times New Roman"/>
                <a:cs typeface="Sakkal Majalla" pitchFamily="2" charset="-78"/>
              </a:rPr>
              <a:t>	يعاقب بغرامة قدرها ألفا جنيه على كل يوم من أيام التأخير </a:t>
            </a:r>
            <a:r>
              <a:rPr lang="ar-YE" dirty="0" err="1">
                <a:solidFill>
                  <a:schemeClr val="tx1"/>
                </a:solidFill>
                <a:latin typeface="Sakkal Majalla" pitchFamily="2" charset="-78"/>
                <a:ea typeface="Times New Roman"/>
                <a:cs typeface="Sakkal Majalla" pitchFamily="2" charset="-78"/>
              </a:rPr>
              <a:t>فى</a:t>
            </a:r>
            <a:r>
              <a:rPr lang="ar-YE" dirty="0">
                <a:solidFill>
                  <a:schemeClr val="tx1"/>
                </a:solidFill>
                <a:latin typeface="Sakkal Majalla" pitchFamily="2" charset="-78"/>
                <a:ea typeface="Times New Roman"/>
                <a:cs typeface="Sakkal Majalla" pitchFamily="2" charset="-78"/>
              </a:rPr>
              <a:t> تسليم القوائم المالية وفقا لقواعد الإفصاح المرتبطة بها والمتعلقة بقواعد قيد وشطب الأوراق المالية المنصوص عليها </a:t>
            </a:r>
            <a:r>
              <a:rPr lang="ar-YE" dirty="0" err="1">
                <a:solidFill>
                  <a:schemeClr val="tx1"/>
                </a:solidFill>
                <a:latin typeface="Sakkal Majalla" pitchFamily="2" charset="-78"/>
                <a:ea typeface="Times New Roman"/>
                <a:cs typeface="Sakkal Majalla" pitchFamily="2" charset="-78"/>
              </a:rPr>
              <a:t>فى</a:t>
            </a:r>
            <a:r>
              <a:rPr lang="ar-YE" dirty="0">
                <a:solidFill>
                  <a:schemeClr val="tx1"/>
                </a:solidFill>
                <a:latin typeface="Sakkal Majalla" pitchFamily="2" charset="-78"/>
                <a:ea typeface="Times New Roman"/>
                <a:cs typeface="Sakkal Majalla" pitchFamily="2" charset="-78"/>
              </a:rPr>
              <a:t> المادة (16) من هذا القانون.</a:t>
            </a:r>
            <a:endParaRPr lang="en-US" dirty="0">
              <a:solidFill>
                <a:schemeClr val="tx1"/>
              </a:solidFill>
              <a:latin typeface="Sakkal Majalla" pitchFamily="2" charset="-78"/>
              <a:ea typeface="Times New Roman"/>
              <a:cs typeface="Sakkal Majalla" pitchFamily="2" charset="-78"/>
            </a:endParaRPr>
          </a:p>
          <a:p>
            <a:pPr marL="288290" indent="-288290" algn="just" rtl="1">
              <a:spcAft>
                <a:spcPts val="0"/>
              </a:spcAft>
            </a:pPr>
            <a:r>
              <a:rPr lang="ar-YE" dirty="0">
                <a:solidFill>
                  <a:schemeClr val="tx1"/>
                </a:solidFill>
                <a:latin typeface="Sakkal Majalla" pitchFamily="2" charset="-78"/>
                <a:ea typeface="Times New Roman"/>
                <a:cs typeface="Sakkal Majalla" pitchFamily="2" charset="-78"/>
              </a:rPr>
              <a:t>	ويجوز لرئيس مجلس إدارة الهيئة أو من يفوضه أن يعرض التصالح عن هذه الجريمة </a:t>
            </a:r>
            <a:r>
              <a:rPr lang="ar-YE" dirty="0" err="1">
                <a:solidFill>
                  <a:schemeClr val="tx1"/>
                </a:solidFill>
                <a:latin typeface="Sakkal Majalla" pitchFamily="2" charset="-78"/>
                <a:ea typeface="Times New Roman"/>
                <a:cs typeface="Sakkal Majalla" pitchFamily="2" charset="-78"/>
              </a:rPr>
              <a:t>فى</a:t>
            </a:r>
            <a:r>
              <a:rPr lang="ar-YE" dirty="0">
                <a:solidFill>
                  <a:schemeClr val="tx1"/>
                </a:solidFill>
                <a:latin typeface="Sakkal Majalla" pitchFamily="2" charset="-78"/>
                <a:ea typeface="Times New Roman"/>
                <a:cs typeface="Sakkal Majalla" pitchFamily="2" charset="-78"/>
              </a:rPr>
              <a:t> أية حالة كانت عليها الدعوى مقابل أداء نصف الغرامة المستحقة.</a:t>
            </a:r>
            <a:endParaRPr lang="en-US" dirty="0">
              <a:solidFill>
                <a:schemeClr val="tx1"/>
              </a:solidFill>
              <a:latin typeface="Sakkal Majalla" pitchFamily="2" charset="-78"/>
              <a:ea typeface="Times New Roman"/>
              <a:cs typeface="Sakkal Majalla" pitchFamily="2" charset="-78"/>
            </a:endParaRPr>
          </a:p>
          <a:p>
            <a:pPr algn="just" rtl="1"/>
            <a:r>
              <a:rPr lang="ar-SA" dirty="0">
                <a:solidFill>
                  <a:schemeClr val="tx1"/>
                </a:solidFill>
                <a:latin typeface="Sakkal Majalla" pitchFamily="2" charset="-78"/>
                <a:ea typeface="Times New Roman"/>
                <a:cs typeface="Sakkal Majalla" pitchFamily="2" charset="-78"/>
              </a:rPr>
              <a:t>	ويترتب على التصالح وتنفيذه انقضاء الدعوى الجنائية</a:t>
            </a:r>
            <a:endParaRPr lang="en-US" dirty="0">
              <a:solidFill>
                <a:schemeClr val="tx1"/>
              </a:solidFill>
              <a:latin typeface="Sakkal Majalla" pitchFamily="2" charset="-78"/>
              <a:cs typeface="Sakkal Majalla" pitchFamily="2" charset="-78"/>
            </a:endParaRPr>
          </a:p>
        </p:txBody>
      </p:sp>
      <p:pic>
        <p:nvPicPr>
          <p:cNvPr id="5122" name="Picture 2" descr="Image result for financial information disclos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752600"/>
            <a:ext cx="28575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519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rtl="1">
              <a:buNone/>
            </a:pPr>
            <a:endParaRPr lang="ar-BH" sz="3200" b="1" dirty="0" smtClean="0">
              <a:solidFill>
                <a:srgbClr val="C00000"/>
              </a:solidFill>
              <a:latin typeface="Sakkal Majalla" pitchFamily="2" charset="-78"/>
              <a:ea typeface="+mj-ea"/>
              <a:cs typeface="Sakkal Majalla" pitchFamily="2" charset="-78"/>
            </a:endParaRPr>
          </a:p>
          <a:p>
            <a:pPr marL="0" indent="0" algn="ctr" rtl="1">
              <a:buNone/>
            </a:pPr>
            <a:endParaRPr lang="ar-BH" sz="3200" b="1" dirty="0">
              <a:solidFill>
                <a:srgbClr val="C00000"/>
              </a:solidFill>
              <a:latin typeface="Sakkal Majalla" pitchFamily="2" charset="-78"/>
              <a:ea typeface="+mj-ea"/>
              <a:cs typeface="Sakkal Majalla" pitchFamily="2" charset="-78"/>
            </a:endParaRPr>
          </a:p>
          <a:p>
            <a:pPr marL="0" indent="0" algn="ctr" rtl="1">
              <a:buNone/>
            </a:pPr>
            <a:endParaRPr lang="ar-BH" sz="3200" b="1" dirty="0" smtClean="0">
              <a:solidFill>
                <a:srgbClr val="C00000"/>
              </a:solidFill>
              <a:latin typeface="Sakkal Majalla" pitchFamily="2" charset="-78"/>
              <a:ea typeface="+mj-ea"/>
              <a:cs typeface="Sakkal Majalla" pitchFamily="2" charset="-78"/>
            </a:endParaRPr>
          </a:p>
          <a:p>
            <a:pPr marL="0" indent="0" algn="ctr" rtl="1">
              <a:buNone/>
            </a:pPr>
            <a:r>
              <a:rPr lang="ar-BH" sz="3600" b="1" dirty="0" smtClean="0">
                <a:solidFill>
                  <a:srgbClr val="C00000"/>
                </a:solidFill>
                <a:latin typeface="Sakkal Majalla" pitchFamily="2" charset="-78"/>
                <a:ea typeface="+mj-ea"/>
                <a:cs typeface="Sakkal Majalla" pitchFamily="2" charset="-78"/>
              </a:rPr>
              <a:t>خصوصية </a:t>
            </a:r>
            <a:r>
              <a:rPr lang="ar-BH" sz="3600" b="1" dirty="0">
                <a:solidFill>
                  <a:srgbClr val="C00000"/>
                </a:solidFill>
                <a:latin typeface="Sakkal Majalla" pitchFamily="2" charset="-78"/>
                <a:ea typeface="+mj-ea"/>
                <a:cs typeface="Sakkal Majalla" pitchFamily="2" charset="-78"/>
              </a:rPr>
              <a:t>أسواق الأوراق المالية وتعقد علاقاتها</a:t>
            </a:r>
            <a:endParaRPr lang="en-US" sz="3600" dirty="0"/>
          </a:p>
        </p:txBody>
      </p:sp>
    </p:spTree>
    <p:extLst>
      <p:ext uri="{BB962C8B-B14F-4D97-AF65-F5344CB8AC3E}">
        <p14:creationId xmlns:p14="http://schemas.microsoft.com/office/powerpoint/2010/main" val="239723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marL="742950" marR="0" lvl="1" indent="-285750" algn="ctr" defTabSz="914400" rtl="1" eaLnBrk="1" fontAlgn="auto" latinLnBrk="0" hangingPunct="1">
              <a:lnSpc>
                <a:spcPct val="100000"/>
              </a:lnSpc>
              <a:spcBef>
                <a:spcPct val="20000"/>
              </a:spcBef>
              <a:spcAft>
                <a:spcPts val="0"/>
              </a:spcAft>
              <a:tabLst/>
              <a:defRPr/>
            </a:pPr>
            <a:r>
              <a:rPr kumimoji="0" lang="ar-BH" sz="3200" b="1" i="0" u="none" strike="noStrike" kern="1200" cap="none" spc="0" normalizeH="0" baseline="0" noProof="0" dirty="0" smtClean="0">
                <a:ln>
                  <a:noFill/>
                </a:ln>
                <a:solidFill>
                  <a:srgbClr val="C00000"/>
                </a:solidFill>
                <a:effectLst/>
                <a:uLnTx/>
                <a:uFillTx/>
                <a:latin typeface="Sakkal Majalla" pitchFamily="2" charset="-78"/>
                <a:ea typeface="+mn-ea"/>
                <a:cs typeface="Sakkal Majalla" pitchFamily="2" charset="-78"/>
              </a:rPr>
              <a:t>خصوصية أسواق الأوراق المالية وتعقد علاقاتها.</a:t>
            </a:r>
            <a:br>
              <a:rPr kumimoji="0" lang="ar-BH" sz="3200" b="1" i="0" u="none" strike="noStrike" kern="1200" cap="none" spc="0" normalizeH="0" baseline="0" noProof="0" dirty="0" smtClean="0">
                <a:ln>
                  <a:noFill/>
                </a:ln>
                <a:solidFill>
                  <a:srgbClr val="C00000"/>
                </a:solidFill>
                <a:effectLst/>
                <a:uLnTx/>
                <a:uFillTx/>
                <a:latin typeface="Sakkal Majalla" pitchFamily="2" charset="-78"/>
                <a:ea typeface="+mn-ea"/>
                <a:cs typeface="Sakkal Majalla" pitchFamily="2" charset="-78"/>
              </a:rPr>
            </a:br>
            <a:r>
              <a:rPr lang="ar-SA" sz="3200" b="1" dirty="0" smtClean="0">
                <a:solidFill>
                  <a:srgbClr val="C00000"/>
                </a:solidFill>
                <a:latin typeface="Sakkal Majalla" pitchFamily="2" charset="-78"/>
                <a:cs typeface="Sakkal Majalla" pitchFamily="2" charset="-78"/>
              </a:rPr>
              <a:t>(</a:t>
            </a:r>
            <a:r>
              <a:rPr lang="ar-EG" sz="3200" b="1" dirty="0">
                <a:solidFill>
                  <a:srgbClr val="C00000"/>
                </a:solidFill>
                <a:latin typeface="Sakkal Majalla" pitchFamily="2" charset="-78"/>
                <a:cs typeface="Sakkal Majalla" pitchFamily="2" charset="-78"/>
              </a:rPr>
              <a:t>أ</a:t>
            </a:r>
            <a:r>
              <a:rPr lang="ar-SA" sz="3200" b="1" dirty="0">
                <a:solidFill>
                  <a:srgbClr val="C00000"/>
                </a:solidFill>
                <a:latin typeface="Sakkal Majalla" pitchFamily="2" charset="-78"/>
                <a:cs typeface="Sakkal Majalla" pitchFamily="2" charset="-78"/>
              </a:rPr>
              <a:t>) ماهية وأنواع الأسواق المالية</a:t>
            </a:r>
            <a:endParaRPr lang="en-US" sz="3200" b="1"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066800"/>
            <a:ext cx="8229600" cy="5059363"/>
          </a:xfrm>
        </p:spPr>
        <p:txBody>
          <a:bodyPr>
            <a:normAutofit/>
          </a:bodyPr>
          <a:lstStyle/>
          <a:p>
            <a:pPr marL="971550" lvl="1" indent="-514350" algn="just" rtl="1">
              <a:buNone/>
            </a:pPr>
            <a:r>
              <a:rPr lang="ar-SA" sz="2200" b="1" dirty="0">
                <a:solidFill>
                  <a:schemeClr val="tx1"/>
                </a:solidFill>
                <a:latin typeface="Sakkal Majalla" pitchFamily="2" charset="-78"/>
                <a:cs typeface="Sakkal Majalla" pitchFamily="2" charset="-78"/>
              </a:rPr>
              <a:t>ماهية السوق المالي : </a:t>
            </a:r>
            <a:r>
              <a:rPr lang="ar-SA" sz="2200" dirty="0">
                <a:solidFill>
                  <a:schemeClr val="tx1"/>
                </a:solidFill>
                <a:latin typeface="Sakkal Majalla" pitchFamily="2" charset="-78"/>
                <a:cs typeface="Sakkal Majalla" pitchFamily="2" charset="-78"/>
              </a:rPr>
              <a:t>مكان محدد تتلاقى فيه رغبة المستثمرين في الحصول على الأموال لتمويل مشاريعهم مع رغبة المدخرين في توظيف أموالهم مما يحقق السهولة في انتقال الأموال بين المدخرين والمستثمرين عن طريق عمليات بيع وشراء الأوراق المالية.</a:t>
            </a:r>
          </a:p>
          <a:p>
            <a:pPr marL="971550" lvl="1" indent="-514350" algn="just" rtl="1">
              <a:buNone/>
            </a:pPr>
            <a:endParaRPr lang="ar-SA" sz="2200" dirty="0">
              <a:solidFill>
                <a:schemeClr val="tx1"/>
              </a:solidFill>
              <a:latin typeface="Sakkal Majalla" pitchFamily="2" charset="-78"/>
              <a:cs typeface="Sakkal Majalla" pitchFamily="2" charset="-78"/>
            </a:endParaRPr>
          </a:p>
          <a:p>
            <a:pPr marL="971550" lvl="1" indent="-514350" algn="just" rtl="1">
              <a:buNone/>
            </a:pPr>
            <a:r>
              <a:rPr lang="ar-SA" sz="2200" b="1" dirty="0">
                <a:solidFill>
                  <a:schemeClr val="tx1"/>
                </a:solidFill>
                <a:latin typeface="Sakkal Majalla" pitchFamily="2" charset="-78"/>
                <a:cs typeface="Sakkal Majalla" pitchFamily="2" charset="-78"/>
              </a:rPr>
              <a:t>أنواع الأسواق المالية: </a:t>
            </a:r>
            <a:r>
              <a:rPr lang="ar-SA" sz="2200" dirty="0">
                <a:solidFill>
                  <a:schemeClr val="tx1"/>
                </a:solidFill>
                <a:latin typeface="Sakkal Majalla" pitchFamily="2" charset="-78"/>
                <a:cs typeface="Sakkal Majalla" pitchFamily="2" charset="-78"/>
              </a:rPr>
              <a:t>هناك أربعة أنواع للأسواق المالية:</a:t>
            </a:r>
          </a:p>
          <a:p>
            <a:pPr lvl="2" algn="just" rtl="1">
              <a:buClr>
                <a:srgbClr val="C00000"/>
              </a:buClr>
              <a:buFont typeface="Wingdings" pitchFamily="2" charset="2"/>
              <a:buChar char="ü"/>
            </a:pPr>
            <a:r>
              <a:rPr lang="ar-SA" sz="2200" b="1" dirty="0">
                <a:solidFill>
                  <a:schemeClr val="tx1"/>
                </a:solidFill>
                <a:latin typeface="Sakkal Majalla" pitchFamily="2" charset="-78"/>
                <a:cs typeface="Sakkal Majalla" pitchFamily="2" charset="-78"/>
              </a:rPr>
              <a:t>أسواق النقد</a:t>
            </a:r>
            <a:r>
              <a:rPr lang="ar-SA" sz="2200" dirty="0">
                <a:solidFill>
                  <a:schemeClr val="tx1"/>
                </a:solidFill>
                <a:latin typeface="Sakkal Majalla" pitchFamily="2" charset="-78"/>
                <a:cs typeface="Sakkal Majalla" pitchFamily="2" charset="-78"/>
              </a:rPr>
              <a:t>: هي أسواق تداول </a:t>
            </a:r>
            <a:r>
              <a:rPr lang="ar-SA" sz="2200" u="sng" dirty="0">
                <a:solidFill>
                  <a:schemeClr val="tx1"/>
                </a:solidFill>
                <a:latin typeface="Sakkal Majalla" pitchFamily="2" charset="-78"/>
                <a:cs typeface="Sakkal Majalla" pitchFamily="2" charset="-78"/>
              </a:rPr>
              <a:t>الأصول قصيرة الأجل</a:t>
            </a:r>
            <a:r>
              <a:rPr lang="ar-SA" sz="2200" dirty="0">
                <a:solidFill>
                  <a:schemeClr val="tx1"/>
                </a:solidFill>
                <a:latin typeface="Sakkal Majalla" pitchFamily="2" charset="-78"/>
                <a:cs typeface="Sakkal Majalla" pitchFamily="2" charset="-78"/>
              </a:rPr>
              <a:t> بين أصحاب الفوائض المالية المؤقتة وأصحاب العجز المالي المؤقت، ومن أهم مؤسساتها، البنك المركزي والبنوك التجارية والبريد. ( مصرفية)</a:t>
            </a:r>
          </a:p>
          <a:p>
            <a:pPr lvl="2" algn="just" rtl="1">
              <a:buClr>
                <a:srgbClr val="C00000"/>
              </a:buClr>
              <a:buFont typeface="Wingdings" pitchFamily="2" charset="2"/>
              <a:buChar char="ü"/>
            </a:pPr>
            <a:r>
              <a:rPr lang="ar-SA" sz="2200" b="1" dirty="0">
                <a:solidFill>
                  <a:schemeClr val="tx1"/>
                </a:solidFill>
                <a:latin typeface="Sakkal Majalla" pitchFamily="2" charset="-78"/>
                <a:cs typeface="Sakkal Majalla" pitchFamily="2" charset="-78"/>
              </a:rPr>
              <a:t>أسواق رأس المال</a:t>
            </a:r>
            <a:r>
              <a:rPr lang="ar-SA" sz="2200" dirty="0">
                <a:solidFill>
                  <a:schemeClr val="tx1"/>
                </a:solidFill>
                <a:latin typeface="Sakkal Majalla" pitchFamily="2" charset="-78"/>
                <a:cs typeface="Sakkal Majalla" pitchFamily="2" charset="-78"/>
              </a:rPr>
              <a:t>: هي أسواق تجميع </a:t>
            </a:r>
            <a:r>
              <a:rPr lang="ar-SA" sz="2200" u="sng" dirty="0">
                <a:solidFill>
                  <a:schemeClr val="tx1"/>
                </a:solidFill>
                <a:latin typeface="Sakkal Majalla" pitchFamily="2" charset="-78"/>
                <a:cs typeface="Sakkal Majalla" pitchFamily="2" charset="-78"/>
              </a:rPr>
              <a:t>المدخرات طويلة الأجل </a:t>
            </a:r>
            <a:r>
              <a:rPr lang="ar-SA" sz="2200" dirty="0">
                <a:solidFill>
                  <a:schemeClr val="tx1"/>
                </a:solidFill>
                <a:latin typeface="Sakkal Majalla" pitchFamily="2" charset="-78"/>
                <a:cs typeface="Sakkal Majalla" pitchFamily="2" charset="-78"/>
              </a:rPr>
              <a:t>وتوجيهها للاستثمارات طويلة الأجل، وتنقسم مؤسساتها إلى:</a:t>
            </a:r>
          </a:p>
          <a:p>
            <a:pPr lvl="3" algn="just" rtl="1">
              <a:buFont typeface="Wingdings" pitchFamily="2" charset="2"/>
              <a:buChar char="§"/>
            </a:pPr>
            <a:r>
              <a:rPr lang="ar-SA" sz="2200" dirty="0">
                <a:solidFill>
                  <a:schemeClr val="tx1"/>
                </a:solidFill>
                <a:latin typeface="Sakkal Majalla" pitchFamily="2" charset="-78"/>
                <a:cs typeface="Sakkal Majalla" pitchFamily="2" charset="-78"/>
              </a:rPr>
              <a:t> مؤسسات </a:t>
            </a:r>
            <a:r>
              <a:rPr lang="ar-SA" sz="2200" u="sng" dirty="0">
                <a:solidFill>
                  <a:schemeClr val="tx1"/>
                </a:solidFill>
                <a:latin typeface="Sakkal Majalla" pitchFamily="2" charset="-78"/>
                <a:cs typeface="Sakkal Majalla" pitchFamily="2" charset="-78"/>
              </a:rPr>
              <a:t>مصرفية</a:t>
            </a:r>
            <a:r>
              <a:rPr lang="ar-SA" sz="2200" dirty="0">
                <a:solidFill>
                  <a:schemeClr val="tx1"/>
                </a:solidFill>
                <a:latin typeface="Sakkal Majalla" pitchFamily="2" charset="-78"/>
                <a:cs typeface="Sakkal Majalla" pitchFamily="2" charset="-78"/>
              </a:rPr>
              <a:t> كالبنوك المتخصصة وبنوك الاستثمار. (مصرفية)</a:t>
            </a:r>
          </a:p>
          <a:p>
            <a:pPr lvl="3" algn="just" rtl="1">
              <a:buFont typeface="Wingdings" pitchFamily="2" charset="2"/>
              <a:buChar char="§"/>
            </a:pPr>
            <a:r>
              <a:rPr lang="ar-SA" sz="2200" dirty="0">
                <a:solidFill>
                  <a:schemeClr val="tx1"/>
                </a:solidFill>
                <a:latin typeface="Sakkal Majalla" pitchFamily="2" charset="-78"/>
                <a:cs typeface="Sakkal Majalla" pitchFamily="2" charset="-78"/>
              </a:rPr>
              <a:t>ومؤسسات </a:t>
            </a:r>
            <a:r>
              <a:rPr lang="ar-SA" sz="2200" u="sng" dirty="0">
                <a:solidFill>
                  <a:schemeClr val="tx1"/>
                </a:solidFill>
                <a:latin typeface="Sakkal Majalla" pitchFamily="2" charset="-78"/>
                <a:cs typeface="Sakkal Majalla" pitchFamily="2" charset="-78"/>
              </a:rPr>
              <a:t>غير مصرفية </a:t>
            </a:r>
            <a:r>
              <a:rPr lang="ar-SA" sz="2200" dirty="0">
                <a:solidFill>
                  <a:schemeClr val="tx1"/>
                </a:solidFill>
                <a:latin typeface="Sakkal Majalla" pitchFamily="2" charset="-78"/>
                <a:cs typeface="Sakkal Majalla" pitchFamily="2" charset="-78"/>
              </a:rPr>
              <a:t>كشركات التأمين وصناديق الادخار ومؤسسات الضمان الاجتماعي ( غير مصرفية)</a:t>
            </a:r>
          </a:p>
          <a:p>
            <a:pPr algn="r" rtl="1"/>
            <a:endParaRPr lang="en-US" dirty="0"/>
          </a:p>
        </p:txBody>
      </p:sp>
    </p:spTree>
    <p:extLst>
      <p:ext uri="{BB962C8B-B14F-4D97-AF65-F5344CB8AC3E}">
        <p14:creationId xmlns:p14="http://schemas.microsoft.com/office/powerpoint/2010/main" val="562660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rtl="1">
              <a:lnSpc>
                <a:spcPct val="100000"/>
              </a:lnSpc>
            </a:pPr>
            <a:r>
              <a:rPr lang="ar-BH" sz="3200" b="1" dirty="0">
                <a:solidFill>
                  <a:srgbClr val="C00000"/>
                </a:solidFill>
                <a:effectLst/>
                <a:latin typeface="Sakkal Majalla" pitchFamily="2" charset="-78"/>
                <a:cs typeface="Sakkal Majalla" pitchFamily="2" charset="-78"/>
              </a:rPr>
              <a:t>خصوصية أسواق الأوراق المالية وتعقد </a:t>
            </a:r>
            <a:r>
              <a:rPr lang="ar-BH" sz="3200" b="1" dirty="0" smtClean="0">
                <a:solidFill>
                  <a:srgbClr val="C00000"/>
                </a:solidFill>
                <a:effectLst/>
                <a:latin typeface="Sakkal Majalla" pitchFamily="2" charset="-78"/>
                <a:cs typeface="Sakkal Majalla" pitchFamily="2" charset="-78"/>
              </a:rPr>
              <a:t>علاقاتها</a:t>
            </a:r>
            <a:br>
              <a:rPr lang="ar-BH" sz="3200" b="1" dirty="0" smtClean="0">
                <a:solidFill>
                  <a:srgbClr val="C00000"/>
                </a:solidFill>
                <a:effectLst/>
                <a:latin typeface="Sakkal Majalla" pitchFamily="2" charset="-78"/>
                <a:cs typeface="Sakkal Majalla" pitchFamily="2" charset="-78"/>
              </a:rPr>
            </a:br>
            <a:r>
              <a:rPr lang="ar-SA" sz="3200" b="1" dirty="0" smtClean="0">
                <a:solidFill>
                  <a:srgbClr val="C00000"/>
                </a:solidFill>
                <a:effectLst/>
                <a:latin typeface="Sakkal Majalla" pitchFamily="2" charset="-78"/>
                <a:cs typeface="Sakkal Majalla" pitchFamily="2" charset="-78"/>
              </a:rPr>
              <a:t>(أ</a:t>
            </a:r>
            <a:r>
              <a:rPr lang="ar-SA" sz="3200" b="1" dirty="0">
                <a:solidFill>
                  <a:srgbClr val="C00000"/>
                </a:solidFill>
                <a:effectLst/>
                <a:latin typeface="Sakkal Majalla" pitchFamily="2" charset="-78"/>
                <a:cs typeface="Sakkal Majalla" pitchFamily="2" charset="-78"/>
              </a:rPr>
              <a:t>) ماهية وأنواع الأسواق المالية</a:t>
            </a:r>
            <a:r>
              <a:rPr lang="ar-EG" sz="3200" b="1" dirty="0">
                <a:solidFill>
                  <a:srgbClr val="C00000"/>
                </a:solidFill>
                <a:effectLst/>
                <a:latin typeface="Sakkal Majalla" pitchFamily="2" charset="-78"/>
                <a:cs typeface="Sakkal Majalla" pitchFamily="2" charset="-78"/>
              </a:rPr>
              <a:t> (تابع) </a:t>
            </a:r>
            <a:endParaRPr lang="en-US" b="1" dirty="0">
              <a:effectLst/>
              <a:latin typeface="Sakkal Majalla" pitchFamily="2" charset="-78"/>
              <a:cs typeface="Sakkal Majalla" pitchFamily="2" charset="-78"/>
            </a:endParaRPr>
          </a:p>
        </p:txBody>
      </p:sp>
      <p:sp>
        <p:nvSpPr>
          <p:cNvPr id="3" name="Content Placeholder 2"/>
          <p:cNvSpPr>
            <a:spLocks noGrp="1"/>
          </p:cNvSpPr>
          <p:nvPr>
            <p:ph idx="1"/>
          </p:nvPr>
        </p:nvSpPr>
        <p:spPr>
          <a:xfrm>
            <a:off x="457200" y="1371600"/>
            <a:ext cx="8229600" cy="4754563"/>
          </a:xfrm>
        </p:spPr>
        <p:txBody>
          <a:bodyPr>
            <a:normAutofit/>
          </a:bodyPr>
          <a:lstStyle/>
          <a:p>
            <a:pPr marL="640080" lvl="1" indent="-237744" algn="just" rtl="1">
              <a:spcBef>
                <a:spcPts val="550"/>
              </a:spcBef>
              <a:buClr>
                <a:srgbClr val="C00000"/>
              </a:buClr>
              <a:buFont typeface="Wingdings" pitchFamily="2" charset="2"/>
              <a:buChar char="ü"/>
            </a:pPr>
            <a:r>
              <a:rPr lang="ar-SA" sz="2200" b="1" dirty="0">
                <a:solidFill>
                  <a:prstClr val="black"/>
                </a:solidFill>
                <a:latin typeface="Sakkal Majalla" pitchFamily="2" charset="-78"/>
                <a:cs typeface="Sakkal Majalla" pitchFamily="2" charset="-78"/>
              </a:rPr>
              <a:t>أسواق الأوراق المالية</a:t>
            </a:r>
            <a:r>
              <a:rPr lang="ar-SA" sz="2200" dirty="0">
                <a:solidFill>
                  <a:prstClr val="black"/>
                </a:solidFill>
                <a:latin typeface="Sakkal Majalla" pitchFamily="2" charset="-78"/>
                <a:cs typeface="Sakkal Majalla" pitchFamily="2" charset="-78"/>
              </a:rPr>
              <a:t>: وهي أسواق التعامل بالأوراق المالية، (الأسهم والسندات وصكوك التمويل)، </a:t>
            </a:r>
            <a:r>
              <a:rPr lang="ar-SA" sz="2200" dirty="0">
                <a:solidFill>
                  <a:srgbClr val="FF0000"/>
                </a:solidFill>
                <a:latin typeface="Sakkal Majalla" pitchFamily="2" charset="-78"/>
                <a:cs typeface="Sakkal Majalla" pitchFamily="2" charset="-78"/>
              </a:rPr>
              <a:t>( غير مصرفية) </a:t>
            </a:r>
            <a:r>
              <a:rPr lang="ar-SA" sz="2200" dirty="0">
                <a:solidFill>
                  <a:prstClr val="black"/>
                </a:solidFill>
                <a:latin typeface="Sakkal Majalla" pitchFamily="2" charset="-78"/>
                <a:cs typeface="Sakkal Majalla" pitchFamily="2" charset="-78"/>
              </a:rPr>
              <a:t>وتنقسم إلى نوعين:</a:t>
            </a:r>
          </a:p>
          <a:p>
            <a:pPr marL="886968" lvl="2" algn="just" rtl="1">
              <a:buClr>
                <a:srgbClr val="C00000"/>
              </a:buClr>
              <a:buFont typeface="Wingdings" pitchFamily="2" charset="2"/>
              <a:buChar char="§"/>
            </a:pPr>
            <a:r>
              <a:rPr lang="ar-SA" sz="2200" dirty="0">
                <a:solidFill>
                  <a:prstClr val="black"/>
                </a:solidFill>
                <a:latin typeface="Sakkal Majalla" pitchFamily="2" charset="-78"/>
                <a:cs typeface="Sakkal Majalla" pitchFamily="2" charset="-78"/>
              </a:rPr>
              <a:t>سوق الإصدار ( السوق الأولية) ويتم فيه طرح أوراق مالية جديدة بالقيمة الاسمية لها، عند التأسيس أو لدى زيادة رأس المال من خلال الاكتتاب العام أو الطرح الخاص،.. .</a:t>
            </a:r>
          </a:p>
          <a:p>
            <a:pPr marL="886968" lvl="2" algn="just" rtl="1">
              <a:buClr>
                <a:srgbClr val="C00000"/>
              </a:buClr>
              <a:buFont typeface="Wingdings" pitchFamily="2" charset="2"/>
              <a:buChar char="§"/>
            </a:pPr>
            <a:r>
              <a:rPr lang="ar-SA" sz="2200" dirty="0">
                <a:solidFill>
                  <a:prstClr val="black"/>
                </a:solidFill>
                <a:latin typeface="Sakkal Majalla" pitchFamily="2" charset="-78"/>
                <a:cs typeface="Sakkal Majalla" pitchFamily="2" charset="-78"/>
              </a:rPr>
              <a:t>سوق التداول ( السوق الثانوية) ويتم فيه تداول الأوراق المالية بين مالكيها والمستثمرين الجدد من خلال وسطاء بالبورصة. وتنقسم هذه السوق إلى نوعين: </a:t>
            </a:r>
          </a:p>
          <a:p>
            <a:pPr marL="1097280" lvl="3" indent="-173736" algn="just" rtl="1">
              <a:buClr>
                <a:srgbClr val="C00000"/>
              </a:buClr>
              <a:buFont typeface="Courier New" pitchFamily="49" charset="0"/>
              <a:buChar char="o"/>
            </a:pPr>
            <a:r>
              <a:rPr lang="ar-SA" sz="2200" dirty="0">
                <a:solidFill>
                  <a:prstClr val="black"/>
                </a:solidFill>
                <a:latin typeface="Sakkal Majalla" pitchFamily="2" charset="-78"/>
                <a:cs typeface="Sakkal Majalla" pitchFamily="2" charset="-78"/>
              </a:rPr>
              <a:t>السوق </a:t>
            </a:r>
            <a:r>
              <a:rPr lang="ar-SA" sz="2200" dirty="0" smtClean="0">
                <a:solidFill>
                  <a:prstClr val="black"/>
                </a:solidFill>
                <a:latin typeface="Sakkal Majalla" pitchFamily="2" charset="-78"/>
                <a:cs typeface="Sakkal Majalla" pitchFamily="2" charset="-78"/>
              </a:rPr>
              <a:t>المنظمة</a:t>
            </a:r>
            <a:r>
              <a:rPr lang="ar-BH" sz="2200" dirty="0" smtClean="0">
                <a:solidFill>
                  <a:prstClr val="black"/>
                </a:solidFill>
                <a:latin typeface="Sakkal Majalla" pitchFamily="2" charset="-78"/>
                <a:cs typeface="Sakkal Majalla" pitchFamily="2" charset="-78"/>
              </a:rPr>
              <a:t> </a:t>
            </a:r>
            <a:r>
              <a:rPr lang="ar-SA" sz="2200" dirty="0" smtClean="0">
                <a:solidFill>
                  <a:prstClr val="black"/>
                </a:solidFill>
                <a:latin typeface="Sakkal Majalla" pitchFamily="2" charset="-78"/>
                <a:cs typeface="Sakkal Majalla" pitchFamily="2" charset="-78"/>
              </a:rPr>
              <a:t>للأوراق </a:t>
            </a:r>
            <a:r>
              <a:rPr lang="ar-SA" sz="2200" dirty="0">
                <a:solidFill>
                  <a:prstClr val="black"/>
                </a:solidFill>
                <a:latin typeface="Sakkal Majalla" pitchFamily="2" charset="-78"/>
                <a:cs typeface="Sakkal Majalla" pitchFamily="2" charset="-78"/>
              </a:rPr>
              <a:t>المالية المقيدة.</a:t>
            </a:r>
          </a:p>
          <a:p>
            <a:pPr marL="1097280" lvl="3" indent="-173736" algn="just" rtl="1">
              <a:buClr>
                <a:srgbClr val="C00000"/>
              </a:buClr>
              <a:buFont typeface="Courier New" pitchFamily="49" charset="0"/>
              <a:buChar char="o"/>
            </a:pPr>
            <a:r>
              <a:rPr lang="ar-SA" sz="2200" dirty="0">
                <a:solidFill>
                  <a:prstClr val="black"/>
                </a:solidFill>
                <a:latin typeface="Sakkal Majalla" pitchFamily="2" charset="-78"/>
                <a:cs typeface="Sakkal Majalla" pitchFamily="2" charset="-78"/>
              </a:rPr>
              <a:t>السوق الموازية للأوراق المالية غير </a:t>
            </a:r>
            <a:r>
              <a:rPr lang="ar-SA" sz="2200" dirty="0" smtClean="0">
                <a:solidFill>
                  <a:prstClr val="black"/>
                </a:solidFill>
                <a:latin typeface="Sakkal Majalla" pitchFamily="2" charset="-78"/>
                <a:cs typeface="Sakkal Majalla" pitchFamily="2" charset="-78"/>
              </a:rPr>
              <a:t>المقيدة</a:t>
            </a:r>
            <a:r>
              <a:rPr lang="ar-BH" sz="2200" dirty="0" smtClean="0">
                <a:solidFill>
                  <a:prstClr val="black"/>
                </a:solidFill>
                <a:latin typeface="Sakkal Majalla" pitchFamily="2" charset="-78"/>
                <a:cs typeface="Sakkal Majalla" pitchFamily="2" charset="-78"/>
              </a:rPr>
              <a:t> ( التوفيق الألي للأوامر / سوق الصفقات)</a:t>
            </a:r>
            <a:r>
              <a:rPr lang="ar-SA" sz="2200" dirty="0" smtClean="0">
                <a:solidFill>
                  <a:prstClr val="black"/>
                </a:solidFill>
                <a:latin typeface="Sakkal Majalla" pitchFamily="2" charset="-78"/>
                <a:cs typeface="Sakkal Majalla" pitchFamily="2" charset="-78"/>
              </a:rPr>
              <a:t>.</a:t>
            </a:r>
            <a:endParaRPr lang="ar-SA" sz="2200" dirty="0">
              <a:solidFill>
                <a:prstClr val="black"/>
              </a:solidFill>
              <a:latin typeface="Sakkal Majalla" pitchFamily="2" charset="-78"/>
              <a:cs typeface="Sakkal Majalla" pitchFamily="2" charset="-78"/>
            </a:endParaRPr>
          </a:p>
          <a:p>
            <a:pPr marL="1097280" lvl="3" indent="-173736" algn="just" rtl="1">
              <a:buClr>
                <a:srgbClr val="C00000"/>
              </a:buClr>
              <a:buFont typeface="Courier New" pitchFamily="49" charset="0"/>
              <a:buChar char="o"/>
            </a:pPr>
            <a:endParaRPr lang="ar-SA" sz="2200" dirty="0">
              <a:solidFill>
                <a:prstClr val="black"/>
              </a:solidFill>
              <a:latin typeface="Sakkal Majalla" pitchFamily="2" charset="-78"/>
              <a:cs typeface="Sakkal Majalla" pitchFamily="2" charset="-78"/>
            </a:endParaRPr>
          </a:p>
          <a:p>
            <a:pPr marL="640080" lvl="1" indent="-237744" algn="just" rtl="1">
              <a:spcBef>
                <a:spcPts val="550"/>
              </a:spcBef>
              <a:buClr>
                <a:srgbClr val="C00000"/>
              </a:buClr>
              <a:buFont typeface="Wingdings" pitchFamily="2" charset="2"/>
              <a:buChar char="ü"/>
            </a:pPr>
            <a:r>
              <a:rPr lang="ar-SA" sz="2200" b="1" dirty="0">
                <a:solidFill>
                  <a:prstClr val="black"/>
                </a:solidFill>
                <a:latin typeface="Sakkal Majalla" pitchFamily="2" charset="-78"/>
                <a:cs typeface="Sakkal Majalla" pitchFamily="2" charset="-78"/>
              </a:rPr>
              <a:t>أسواق العقود المستقبلية: </a:t>
            </a:r>
            <a:r>
              <a:rPr lang="ar-SA" sz="2200" dirty="0">
                <a:solidFill>
                  <a:srgbClr val="FF0000"/>
                </a:solidFill>
                <a:latin typeface="Sakkal Majalla" pitchFamily="2" charset="-78"/>
                <a:cs typeface="Sakkal Majalla" pitchFamily="2" charset="-78"/>
              </a:rPr>
              <a:t>(غير مصرفية) </a:t>
            </a:r>
            <a:r>
              <a:rPr lang="ar-SA" sz="2200" dirty="0">
                <a:solidFill>
                  <a:prstClr val="black"/>
                </a:solidFill>
                <a:latin typeface="Sakkal Majalla" pitchFamily="2" charset="-78"/>
                <a:cs typeface="Sakkal Majalla" pitchFamily="2" charset="-78"/>
              </a:rPr>
              <a:t>ظهرت هذه السوق حديثاً، هي تدخل ضمن أسواق التعامل في الأوراق المالية، باعتبار أن العقد المستقبلي ورقة مالية، ولكن من خلال عقود واتفاقيات يتم تنفيذها في تواريخ لاحقة ويعد سوق المشتقات من أهم هذه الأسواق.</a:t>
            </a:r>
            <a:endParaRPr lang="en-US" sz="2200" dirty="0">
              <a:solidFill>
                <a:prstClr val="black"/>
              </a:solidFill>
              <a:latin typeface="Sakkal Majalla" pitchFamily="2" charset="-78"/>
              <a:cs typeface="Sakkal Majalla" pitchFamily="2" charset="-78"/>
            </a:endParaRPr>
          </a:p>
          <a:p>
            <a:endParaRPr lang="en-US" dirty="0"/>
          </a:p>
        </p:txBody>
      </p:sp>
    </p:spTree>
    <p:extLst>
      <p:ext uri="{BB962C8B-B14F-4D97-AF65-F5344CB8AC3E}">
        <p14:creationId xmlns:p14="http://schemas.microsoft.com/office/powerpoint/2010/main" val="1130967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rtl="1">
              <a:lnSpc>
                <a:spcPct val="100000"/>
              </a:lnSpc>
            </a:pPr>
            <a:r>
              <a:rPr lang="ar-BH" sz="3200" b="1" dirty="0">
                <a:solidFill>
                  <a:srgbClr val="C00000"/>
                </a:solidFill>
                <a:effectLst/>
                <a:latin typeface="Sakkal Majalla" pitchFamily="2" charset="-78"/>
                <a:cs typeface="Sakkal Majalla" pitchFamily="2" charset="-78"/>
              </a:rPr>
              <a:t>خصوصية أسواق الأوراق المالية وتعقد علاقاتها</a:t>
            </a:r>
            <a:br>
              <a:rPr lang="ar-BH" sz="3200" b="1" dirty="0">
                <a:solidFill>
                  <a:srgbClr val="C00000"/>
                </a:solidFill>
                <a:effectLst/>
                <a:latin typeface="Sakkal Majalla" pitchFamily="2" charset="-78"/>
                <a:cs typeface="Sakkal Majalla" pitchFamily="2" charset="-78"/>
              </a:rPr>
            </a:br>
            <a:r>
              <a:rPr lang="ar-EG" sz="3200" b="1" dirty="0" smtClean="0">
                <a:solidFill>
                  <a:srgbClr val="C00000"/>
                </a:solidFill>
                <a:effectLst/>
                <a:latin typeface="Sakkal Majalla" pitchFamily="2" charset="-78"/>
                <a:cs typeface="Sakkal Majalla" pitchFamily="2" charset="-78"/>
              </a:rPr>
              <a:t>(</a:t>
            </a:r>
            <a:r>
              <a:rPr lang="ar-BH" sz="3200" b="1" dirty="0" smtClean="0">
                <a:solidFill>
                  <a:srgbClr val="C00000"/>
                </a:solidFill>
                <a:effectLst/>
                <a:latin typeface="Sakkal Majalla" pitchFamily="2" charset="-78"/>
                <a:cs typeface="Sakkal Majalla" pitchFamily="2" charset="-78"/>
              </a:rPr>
              <a:t>ب</a:t>
            </a:r>
            <a:r>
              <a:rPr lang="ar-EG" sz="3200" b="1" dirty="0" smtClean="0">
                <a:solidFill>
                  <a:srgbClr val="C00000"/>
                </a:solidFill>
                <a:effectLst/>
                <a:latin typeface="Sakkal Majalla" pitchFamily="2" charset="-78"/>
                <a:cs typeface="Sakkal Majalla" pitchFamily="2" charset="-78"/>
              </a:rPr>
              <a:t>) </a:t>
            </a:r>
            <a:r>
              <a:rPr lang="ar-EG" sz="3200" b="1" dirty="0">
                <a:solidFill>
                  <a:srgbClr val="C00000"/>
                </a:solidFill>
                <a:effectLst/>
                <a:latin typeface="Sakkal Majalla" pitchFamily="2" charset="-78"/>
                <a:cs typeface="Sakkal Majalla" pitchFamily="2" charset="-78"/>
              </a:rPr>
              <a:t>الأهداف العامة لجهات التنظيم والرقابة</a:t>
            </a:r>
            <a:endParaRPr lang="en-US" sz="3200" b="1" dirty="0">
              <a:effectLst/>
              <a:latin typeface="Sakkal Majalla" pitchFamily="2" charset="-78"/>
              <a:cs typeface="Sakkal Majalla" pitchFamily="2" charset="-78"/>
            </a:endParaRPr>
          </a:p>
        </p:txBody>
      </p:sp>
      <p:sp>
        <p:nvSpPr>
          <p:cNvPr id="3" name="Content Placeholder 2"/>
          <p:cNvSpPr>
            <a:spLocks noGrp="1"/>
          </p:cNvSpPr>
          <p:nvPr>
            <p:ph idx="1"/>
          </p:nvPr>
        </p:nvSpPr>
        <p:spPr>
          <a:xfrm>
            <a:off x="457200" y="1600201"/>
            <a:ext cx="8229600" cy="3962399"/>
          </a:xfrm>
        </p:spPr>
        <p:txBody>
          <a:bodyPr>
            <a:normAutofit/>
          </a:bodyPr>
          <a:lstStyle/>
          <a:p>
            <a:pPr marL="365760" lvl="0" indent="-283464" algn="r" rtl="1" fontAlgn="auto">
              <a:lnSpc>
                <a:spcPct val="150000"/>
              </a:lnSpc>
              <a:spcBef>
                <a:spcPts val="600"/>
              </a:spcBef>
              <a:spcAft>
                <a:spcPts val="0"/>
              </a:spcAft>
              <a:buClr>
                <a:srgbClr val="C00000"/>
              </a:buClr>
              <a:buSzPct val="80000"/>
              <a:buFont typeface="Wingdings" pitchFamily="2" charset="2"/>
              <a:buChar char="q"/>
            </a:pPr>
            <a:r>
              <a:rPr lang="ar-SA" b="1" dirty="0">
                <a:solidFill>
                  <a:srgbClr val="C00000"/>
                </a:solidFill>
                <a:latin typeface="Sakkal Majalla" pitchFamily="2" charset="-78"/>
                <a:cs typeface="Sakkal Majalla" pitchFamily="2" charset="-78"/>
              </a:rPr>
              <a:t>تنظيم وتنمية </a:t>
            </a:r>
            <a:r>
              <a:rPr lang="ar-SA" b="1" dirty="0">
                <a:solidFill>
                  <a:prstClr val="black">
                    <a:lumMod val="75000"/>
                    <a:lumOff val="25000"/>
                  </a:prstClr>
                </a:solidFill>
                <a:latin typeface="Sakkal Majalla" pitchFamily="2" charset="-78"/>
                <a:cs typeface="Sakkal Majalla" pitchFamily="2" charset="-78"/>
              </a:rPr>
              <a:t>الأسواق المالية غير المصرفية </a:t>
            </a:r>
            <a:r>
              <a:rPr lang="ar-EG" b="1" dirty="0">
                <a:solidFill>
                  <a:prstClr val="black">
                    <a:lumMod val="75000"/>
                    <a:lumOff val="25000"/>
                  </a:prstClr>
                </a:solidFill>
                <a:latin typeface="Sakkal Majalla" pitchFamily="2" charset="-78"/>
                <a:cs typeface="Sakkal Majalla" pitchFamily="2" charset="-78"/>
              </a:rPr>
              <a:t>.</a:t>
            </a:r>
            <a:endParaRPr lang="ar-SA" b="1" dirty="0">
              <a:solidFill>
                <a:prstClr val="black">
                  <a:lumMod val="75000"/>
                  <a:lumOff val="25000"/>
                </a:prstClr>
              </a:solidFill>
              <a:latin typeface="Sakkal Majalla" pitchFamily="2" charset="-78"/>
              <a:cs typeface="Sakkal Majalla" pitchFamily="2" charset="-78"/>
            </a:endParaRPr>
          </a:p>
          <a:p>
            <a:pPr marL="365760" lvl="0" indent="-283464" algn="r" rtl="1" fontAlgn="auto">
              <a:lnSpc>
                <a:spcPct val="150000"/>
              </a:lnSpc>
              <a:spcBef>
                <a:spcPts val="600"/>
              </a:spcBef>
              <a:spcAft>
                <a:spcPts val="0"/>
              </a:spcAft>
              <a:buClr>
                <a:srgbClr val="C00000"/>
              </a:buClr>
              <a:buSzPct val="80000"/>
              <a:buFont typeface="Wingdings" pitchFamily="2" charset="2"/>
              <a:buChar char="q"/>
            </a:pPr>
            <a:r>
              <a:rPr lang="ar-EG" b="1" dirty="0">
                <a:solidFill>
                  <a:prstClr val="black">
                    <a:lumMod val="75000"/>
                    <a:lumOff val="25000"/>
                  </a:prstClr>
                </a:solidFill>
                <a:latin typeface="Sakkal Majalla" pitchFamily="2" charset="-78"/>
                <a:cs typeface="Sakkal Majalla" pitchFamily="2" charset="-78"/>
              </a:rPr>
              <a:t> كفالة </a:t>
            </a:r>
            <a:r>
              <a:rPr lang="ar-SA" b="1" dirty="0">
                <a:solidFill>
                  <a:srgbClr val="C00000"/>
                </a:solidFill>
                <a:latin typeface="Sakkal Majalla" pitchFamily="2" charset="-78"/>
                <a:cs typeface="Sakkal Majalla" pitchFamily="2" charset="-78"/>
              </a:rPr>
              <a:t>سلامة واستقرار </a:t>
            </a:r>
            <a:r>
              <a:rPr lang="ar-SA" b="1" dirty="0">
                <a:solidFill>
                  <a:prstClr val="black">
                    <a:lumMod val="75000"/>
                    <a:lumOff val="25000"/>
                  </a:prstClr>
                </a:solidFill>
                <a:latin typeface="Sakkal Majalla" pitchFamily="2" charset="-78"/>
                <a:cs typeface="Sakkal Majalla" pitchFamily="2" charset="-78"/>
              </a:rPr>
              <a:t>الأسواق المالية غير المصرفية </a:t>
            </a:r>
            <a:r>
              <a:rPr lang="ar-EG" b="1" dirty="0">
                <a:solidFill>
                  <a:prstClr val="black">
                    <a:lumMod val="75000"/>
                    <a:lumOff val="25000"/>
                  </a:prstClr>
                </a:solidFill>
                <a:latin typeface="Sakkal Majalla" pitchFamily="2" charset="-78"/>
                <a:cs typeface="Sakkal Majalla" pitchFamily="2" charset="-78"/>
              </a:rPr>
              <a:t>.</a:t>
            </a:r>
            <a:endParaRPr lang="ar-SA" b="1" dirty="0">
              <a:solidFill>
                <a:prstClr val="black">
                  <a:lumMod val="75000"/>
                  <a:lumOff val="25000"/>
                </a:prstClr>
              </a:solidFill>
              <a:latin typeface="Sakkal Majalla" pitchFamily="2" charset="-78"/>
              <a:cs typeface="Sakkal Majalla" pitchFamily="2" charset="-78"/>
            </a:endParaRPr>
          </a:p>
          <a:p>
            <a:pPr marL="365760" lvl="0" indent="-283464" algn="r" rtl="1" fontAlgn="auto">
              <a:lnSpc>
                <a:spcPct val="150000"/>
              </a:lnSpc>
              <a:spcBef>
                <a:spcPts val="600"/>
              </a:spcBef>
              <a:spcAft>
                <a:spcPts val="0"/>
              </a:spcAft>
              <a:buClr>
                <a:srgbClr val="C00000"/>
              </a:buClr>
              <a:buSzPct val="80000"/>
              <a:buFont typeface="Wingdings" pitchFamily="2" charset="2"/>
              <a:buChar char="q"/>
            </a:pPr>
            <a:r>
              <a:rPr lang="ar-EG" b="1" dirty="0">
                <a:solidFill>
                  <a:prstClr val="black">
                    <a:lumMod val="75000"/>
                    <a:lumOff val="25000"/>
                  </a:prstClr>
                </a:solidFill>
                <a:latin typeface="Sakkal Majalla" pitchFamily="2" charset="-78"/>
                <a:cs typeface="Sakkal Majalla" pitchFamily="2" charset="-78"/>
              </a:rPr>
              <a:t> </a:t>
            </a:r>
            <a:r>
              <a:rPr lang="ar-SA" b="1" dirty="0">
                <a:solidFill>
                  <a:prstClr val="black">
                    <a:lumMod val="75000"/>
                    <a:lumOff val="25000"/>
                  </a:prstClr>
                </a:solidFill>
                <a:latin typeface="Sakkal Majalla" pitchFamily="2" charset="-78"/>
                <a:cs typeface="Sakkal Majalla" pitchFamily="2" charset="-78"/>
              </a:rPr>
              <a:t>توفير الوسائل والنظم وإصدار القواعد التي تضمن </a:t>
            </a:r>
            <a:r>
              <a:rPr lang="ar-SA" b="1" dirty="0">
                <a:solidFill>
                  <a:srgbClr val="C00000"/>
                </a:solidFill>
                <a:latin typeface="Sakkal Majalla" pitchFamily="2" charset="-78"/>
                <a:cs typeface="Sakkal Majalla" pitchFamily="2" charset="-78"/>
              </a:rPr>
              <a:t>كفاءة</a:t>
            </a:r>
            <a:r>
              <a:rPr lang="ar-SA" b="1" dirty="0">
                <a:solidFill>
                  <a:prstClr val="black">
                    <a:lumMod val="75000"/>
                    <a:lumOff val="25000"/>
                  </a:prstClr>
                </a:solidFill>
                <a:latin typeface="Sakkal Majalla" pitchFamily="2" charset="-78"/>
                <a:cs typeface="Sakkal Majalla" pitchFamily="2" charset="-78"/>
              </a:rPr>
              <a:t> </a:t>
            </a:r>
            <a:r>
              <a:rPr lang="ar-EG" b="1" dirty="0">
                <a:solidFill>
                  <a:prstClr val="black">
                    <a:lumMod val="75000"/>
                    <a:lumOff val="25000"/>
                  </a:prstClr>
                </a:solidFill>
                <a:latin typeface="Sakkal Majalla" pitchFamily="2" charset="-78"/>
                <a:cs typeface="Sakkal Majalla" pitchFamily="2" charset="-78"/>
              </a:rPr>
              <a:t>ا</a:t>
            </a:r>
            <a:r>
              <a:rPr lang="ar-SA" b="1" dirty="0">
                <a:solidFill>
                  <a:prstClr val="black">
                    <a:lumMod val="75000"/>
                    <a:lumOff val="25000"/>
                  </a:prstClr>
                </a:solidFill>
                <a:latin typeface="Sakkal Majalla" pitchFamily="2" charset="-78"/>
                <a:cs typeface="Sakkal Majalla" pitchFamily="2" charset="-78"/>
              </a:rPr>
              <a:t>لأسواق </a:t>
            </a:r>
            <a:r>
              <a:rPr lang="ar-EG" b="1" dirty="0">
                <a:solidFill>
                  <a:prstClr val="black">
                    <a:lumMod val="75000"/>
                    <a:lumOff val="25000"/>
                  </a:prstClr>
                </a:solidFill>
                <a:latin typeface="Sakkal Majalla" pitchFamily="2" charset="-78"/>
                <a:cs typeface="Sakkal Majalla" pitchFamily="2" charset="-78"/>
              </a:rPr>
              <a:t>المالية.</a:t>
            </a:r>
            <a:endParaRPr lang="ar-SA" b="1" dirty="0">
              <a:solidFill>
                <a:prstClr val="black">
                  <a:lumMod val="75000"/>
                  <a:lumOff val="25000"/>
                </a:prstClr>
              </a:solidFill>
              <a:latin typeface="Sakkal Majalla" pitchFamily="2" charset="-78"/>
              <a:cs typeface="Sakkal Majalla" pitchFamily="2" charset="-78"/>
            </a:endParaRPr>
          </a:p>
          <a:p>
            <a:pPr marL="365760" lvl="0" indent="-283464" algn="r" rtl="1" fontAlgn="auto">
              <a:lnSpc>
                <a:spcPct val="150000"/>
              </a:lnSpc>
              <a:spcBef>
                <a:spcPts val="600"/>
              </a:spcBef>
              <a:spcAft>
                <a:spcPts val="0"/>
              </a:spcAft>
              <a:buClr>
                <a:srgbClr val="C00000"/>
              </a:buClr>
              <a:buSzPct val="80000"/>
              <a:buFont typeface="Wingdings" pitchFamily="2" charset="2"/>
              <a:buChar char="q"/>
            </a:pPr>
            <a:r>
              <a:rPr lang="ar-EG" b="1" dirty="0">
                <a:solidFill>
                  <a:prstClr val="black">
                    <a:lumMod val="75000"/>
                    <a:lumOff val="25000"/>
                  </a:prstClr>
                </a:solidFill>
                <a:latin typeface="Sakkal Majalla" pitchFamily="2" charset="-78"/>
                <a:cs typeface="Sakkal Majalla" pitchFamily="2" charset="-78"/>
              </a:rPr>
              <a:t> ضمان </a:t>
            </a:r>
            <a:r>
              <a:rPr lang="ar-SA" b="1" dirty="0">
                <a:solidFill>
                  <a:srgbClr val="C00000"/>
                </a:solidFill>
                <a:latin typeface="Sakkal Majalla" pitchFamily="2" charset="-78"/>
                <a:cs typeface="Sakkal Majalla" pitchFamily="2" charset="-78"/>
              </a:rPr>
              <a:t>توازن</a:t>
            </a:r>
            <a:r>
              <a:rPr lang="ar-SA" b="1" dirty="0">
                <a:solidFill>
                  <a:prstClr val="black">
                    <a:lumMod val="75000"/>
                    <a:lumOff val="25000"/>
                  </a:prstClr>
                </a:solidFill>
                <a:latin typeface="Sakkal Majalla" pitchFamily="2" charset="-78"/>
                <a:cs typeface="Sakkal Majalla" pitchFamily="2" charset="-78"/>
              </a:rPr>
              <a:t> حقوق المتعاملين في الأسواق المالية</a:t>
            </a:r>
            <a:r>
              <a:rPr lang="ar-EG" b="1" dirty="0">
                <a:solidFill>
                  <a:prstClr val="black">
                    <a:lumMod val="75000"/>
                    <a:lumOff val="25000"/>
                  </a:prstClr>
                </a:solidFill>
                <a:latin typeface="Sakkal Majalla" pitchFamily="2" charset="-78"/>
                <a:cs typeface="Sakkal Majalla" pitchFamily="2" charset="-78"/>
              </a:rPr>
              <a:t>.</a:t>
            </a:r>
          </a:p>
          <a:p>
            <a:pPr marL="365760" lvl="0" indent="-283464" algn="r" rtl="1" fontAlgn="auto">
              <a:lnSpc>
                <a:spcPct val="150000"/>
              </a:lnSpc>
              <a:spcBef>
                <a:spcPts val="600"/>
              </a:spcBef>
              <a:spcAft>
                <a:spcPts val="0"/>
              </a:spcAft>
              <a:buClr>
                <a:srgbClr val="C00000"/>
              </a:buClr>
              <a:buSzPct val="80000"/>
              <a:buFont typeface="Wingdings" pitchFamily="2" charset="2"/>
              <a:buChar char="q"/>
            </a:pPr>
            <a:r>
              <a:rPr lang="ar-EG" b="1" dirty="0">
                <a:solidFill>
                  <a:prstClr val="black">
                    <a:lumMod val="75000"/>
                    <a:lumOff val="25000"/>
                  </a:prstClr>
                </a:solidFill>
                <a:latin typeface="Sakkal Majalla" pitchFamily="2" charset="-78"/>
                <a:cs typeface="Sakkal Majalla" pitchFamily="2" charset="-78"/>
              </a:rPr>
              <a:t> نشر </a:t>
            </a:r>
            <a:r>
              <a:rPr lang="ar-EG" b="1" dirty="0">
                <a:solidFill>
                  <a:srgbClr val="C00000"/>
                </a:solidFill>
                <a:latin typeface="Sakkal Majalla" pitchFamily="2" charset="-78"/>
                <a:cs typeface="Sakkal Majalla" pitchFamily="2" charset="-78"/>
              </a:rPr>
              <a:t>الثقافة</a:t>
            </a:r>
            <a:r>
              <a:rPr lang="ar-EG" b="1" dirty="0">
                <a:solidFill>
                  <a:prstClr val="black">
                    <a:lumMod val="75000"/>
                    <a:lumOff val="25000"/>
                  </a:prstClr>
                </a:solidFill>
                <a:latin typeface="Sakkal Majalla" pitchFamily="2" charset="-78"/>
                <a:cs typeface="Sakkal Majalla" pitchFamily="2" charset="-78"/>
              </a:rPr>
              <a:t> والتوعية المالية</a:t>
            </a:r>
            <a:endParaRPr lang="en-US" dirty="0">
              <a:latin typeface="Sakkal Majalla" pitchFamily="2" charset="-78"/>
              <a:cs typeface="Sakkal Majalla" pitchFamily="2" charset="-78"/>
            </a:endParaRPr>
          </a:p>
        </p:txBody>
      </p:sp>
      <p:sp>
        <p:nvSpPr>
          <p:cNvPr id="4" name="Slide Number Placeholder 3"/>
          <p:cNvSpPr>
            <a:spLocks noGrp="1"/>
          </p:cNvSpPr>
          <p:nvPr>
            <p:ph type="sldNum" sz="quarter" idx="12"/>
          </p:nvPr>
        </p:nvSpPr>
        <p:spPr/>
        <p:txBody>
          <a:bodyPr/>
          <a:lstStyle/>
          <a:p>
            <a:pPr>
              <a:defRPr/>
            </a:pPr>
            <a:fld id="{D948CA22-1881-4178-A7C9-812CB199D74B}" type="slidenum">
              <a:rPr lang="en-US" smtClean="0">
                <a:solidFill>
                  <a:prstClr val="black">
                    <a:tint val="75000"/>
                  </a:prstClr>
                </a:solidFill>
              </a:rPr>
              <a:pPr>
                <a:defRPr/>
              </a:pPr>
              <a:t>17</a:t>
            </a:fld>
            <a:endParaRPr lang="en-US">
              <a:solidFill>
                <a:prstClr val="black">
                  <a:tint val="75000"/>
                </a:prstClr>
              </a:solidFill>
            </a:endParaRPr>
          </a:p>
        </p:txBody>
      </p:sp>
    </p:spTree>
    <p:extLst>
      <p:ext uri="{BB962C8B-B14F-4D97-AF65-F5344CB8AC3E}">
        <p14:creationId xmlns:p14="http://schemas.microsoft.com/office/powerpoint/2010/main" val="2290636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rtl="1">
              <a:lnSpc>
                <a:spcPct val="100000"/>
              </a:lnSpc>
            </a:pPr>
            <a:r>
              <a:rPr lang="ar-BH" sz="3200" b="1" dirty="0">
                <a:solidFill>
                  <a:srgbClr val="C00000"/>
                </a:solidFill>
                <a:effectLst/>
                <a:latin typeface="Sakkal Majalla" pitchFamily="2" charset="-78"/>
                <a:cs typeface="Sakkal Majalla" pitchFamily="2" charset="-78"/>
              </a:rPr>
              <a:t>خصوصية أسواق الأوراق المالية وتعقد </a:t>
            </a:r>
            <a:r>
              <a:rPr lang="ar-BH" sz="3200" b="1" dirty="0" smtClean="0">
                <a:solidFill>
                  <a:srgbClr val="C00000"/>
                </a:solidFill>
                <a:effectLst/>
                <a:latin typeface="Sakkal Majalla" pitchFamily="2" charset="-78"/>
                <a:cs typeface="Sakkal Majalla" pitchFamily="2" charset="-78"/>
              </a:rPr>
              <a:t>علاقاتها</a:t>
            </a:r>
            <a:br>
              <a:rPr lang="ar-BH" sz="3200" b="1" dirty="0" smtClean="0">
                <a:solidFill>
                  <a:srgbClr val="C00000"/>
                </a:solidFill>
                <a:effectLst/>
                <a:latin typeface="Sakkal Majalla" pitchFamily="2" charset="-78"/>
                <a:cs typeface="Sakkal Majalla" pitchFamily="2" charset="-78"/>
              </a:rPr>
            </a:br>
            <a:r>
              <a:rPr lang="ar-EG" sz="3200" b="1" dirty="0" smtClean="0">
                <a:solidFill>
                  <a:srgbClr val="C00000"/>
                </a:solidFill>
                <a:effectLst/>
                <a:latin typeface="Sakkal Majalla" pitchFamily="2" charset="-78"/>
                <a:cs typeface="Sakkal Majalla" pitchFamily="2" charset="-78"/>
              </a:rPr>
              <a:t>(</a:t>
            </a:r>
            <a:r>
              <a:rPr lang="ar-BH" sz="3200" b="1" dirty="0">
                <a:solidFill>
                  <a:srgbClr val="C00000"/>
                </a:solidFill>
                <a:effectLst/>
                <a:latin typeface="Sakkal Majalla" pitchFamily="2" charset="-78"/>
                <a:cs typeface="Sakkal Majalla" pitchFamily="2" charset="-78"/>
              </a:rPr>
              <a:t>ج</a:t>
            </a:r>
            <a:r>
              <a:rPr lang="ar-EG" sz="3200" b="1" dirty="0" smtClean="0">
                <a:solidFill>
                  <a:srgbClr val="C00000"/>
                </a:solidFill>
                <a:effectLst/>
                <a:latin typeface="Sakkal Majalla" pitchFamily="2" charset="-78"/>
                <a:cs typeface="Sakkal Majalla" pitchFamily="2" charset="-78"/>
              </a:rPr>
              <a:t>) </a:t>
            </a:r>
            <a:r>
              <a:rPr lang="ar-EG" sz="3200" b="1" dirty="0">
                <a:solidFill>
                  <a:srgbClr val="C00000"/>
                </a:solidFill>
                <a:effectLst/>
                <a:latin typeface="Sakkal Majalla" pitchFamily="2" charset="-78"/>
                <a:cs typeface="Sakkal Majalla" pitchFamily="2" charset="-78"/>
              </a:rPr>
              <a:t>أهم  اختصاصات جهات التنظيم والرقابة</a:t>
            </a:r>
            <a:endParaRPr lang="en-US" b="1" dirty="0">
              <a:effectLst/>
              <a:latin typeface="Sakkal Majalla" pitchFamily="2" charset="-78"/>
              <a:cs typeface="Sakkal Majalla" pitchFamily="2" charset="-78"/>
            </a:endParaRPr>
          </a:p>
        </p:txBody>
      </p:sp>
      <p:sp>
        <p:nvSpPr>
          <p:cNvPr id="3" name="Content Placeholder 2"/>
          <p:cNvSpPr>
            <a:spLocks noGrp="1"/>
          </p:cNvSpPr>
          <p:nvPr>
            <p:ph idx="1"/>
          </p:nvPr>
        </p:nvSpPr>
        <p:spPr/>
        <p:txBody>
          <a:bodyPr/>
          <a:lstStyle/>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400" b="1" dirty="0">
                <a:solidFill>
                  <a:prstClr val="black">
                    <a:lumMod val="75000"/>
                    <a:lumOff val="25000"/>
                  </a:prstClr>
                </a:solidFill>
                <a:latin typeface="Sakkal Majalla" pitchFamily="2" charset="-78"/>
                <a:cs typeface="Sakkal Majalla" pitchFamily="2" charset="-78"/>
              </a:rPr>
              <a:t>الترخيص بمزاولة الأنشطة </a:t>
            </a:r>
            <a:r>
              <a:rPr lang="ar-SA" sz="2400" b="1" dirty="0" smtClean="0">
                <a:solidFill>
                  <a:prstClr val="black">
                    <a:lumMod val="75000"/>
                    <a:lumOff val="25000"/>
                  </a:prstClr>
                </a:solidFill>
                <a:latin typeface="Sakkal Majalla" pitchFamily="2" charset="-78"/>
                <a:cs typeface="Sakkal Majalla" pitchFamily="2" charset="-78"/>
              </a:rPr>
              <a:t>المالية. </a:t>
            </a:r>
            <a:endParaRPr lang="ar-SA" sz="2400" b="1" dirty="0">
              <a:solidFill>
                <a:prstClr val="black">
                  <a:lumMod val="75000"/>
                  <a:lumOff val="25000"/>
                </a:prstClr>
              </a:solidFill>
              <a:latin typeface="Sakkal Majalla" pitchFamily="2" charset="-78"/>
              <a:cs typeface="Sakkal Majalla" pitchFamily="2" charset="-78"/>
            </a:endParaRP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400" b="1" dirty="0">
                <a:solidFill>
                  <a:prstClr val="black">
                    <a:lumMod val="75000"/>
                    <a:lumOff val="25000"/>
                  </a:prstClr>
                </a:solidFill>
                <a:latin typeface="Sakkal Majalla" pitchFamily="2" charset="-78"/>
                <a:cs typeface="Sakkal Majalla" pitchFamily="2" charset="-78"/>
              </a:rPr>
              <a:t>التفتيش على الجهات التي يرخص لها بالعمل في الأنشطة والأسواق </a:t>
            </a:r>
            <a:r>
              <a:rPr lang="ar-SA" sz="2400" b="1" dirty="0" smtClean="0">
                <a:solidFill>
                  <a:prstClr val="black">
                    <a:lumMod val="75000"/>
                    <a:lumOff val="25000"/>
                  </a:prstClr>
                </a:solidFill>
                <a:latin typeface="Sakkal Majalla" pitchFamily="2" charset="-78"/>
                <a:cs typeface="Sakkal Majalla" pitchFamily="2" charset="-78"/>
              </a:rPr>
              <a:t>المالية. </a:t>
            </a:r>
            <a:endParaRPr lang="ar-SA" sz="2400" b="1" dirty="0">
              <a:solidFill>
                <a:prstClr val="black">
                  <a:lumMod val="75000"/>
                  <a:lumOff val="25000"/>
                </a:prstClr>
              </a:solidFill>
              <a:latin typeface="Sakkal Majalla" pitchFamily="2" charset="-78"/>
              <a:cs typeface="Sakkal Majalla" pitchFamily="2" charset="-78"/>
            </a:endParaRP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400" b="1" dirty="0">
                <a:solidFill>
                  <a:prstClr val="black">
                    <a:lumMod val="75000"/>
                    <a:lumOff val="25000"/>
                  </a:prstClr>
                </a:solidFill>
                <a:latin typeface="Sakkal Majalla" pitchFamily="2" charset="-78"/>
                <a:cs typeface="Sakkal Majalla" pitchFamily="2" charset="-78"/>
              </a:rPr>
              <a:t>الإشراف على توفير ونشر المعلومات المتعلقة بالأسواق </a:t>
            </a:r>
            <a:r>
              <a:rPr lang="ar-SA" sz="2400" b="1" dirty="0" smtClean="0">
                <a:solidFill>
                  <a:prstClr val="black">
                    <a:lumMod val="75000"/>
                    <a:lumOff val="25000"/>
                  </a:prstClr>
                </a:solidFill>
                <a:latin typeface="Sakkal Majalla" pitchFamily="2" charset="-78"/>
                <a:cs typeface="Sakkal Majalla" pitchFamily="2" charset="-78"/>
              </a:rPr>
              <a:t>المالية</a:t>
            </a:r>
            <a:endParaRPr lang="ar-SA" sz="2400" b="1" dirty="0">
              <a:solidFill>
                <a:prstClr val="black">
                  <a:lumMod val="75000"/>
                  <a:lumOff val="25000"/>
                </a:prstClr>
              </a:solidFill>
              <a:latin typeface="Sakkal Majalla" pitchFamily="2" charset="-78"/>
              <a:cs typeface="Sakkal Majalla" pitchFamily="2" charset="-78"/>
            </a:endParaRP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400" b="1" dirty="0">
                <a:solidFill>
                  <a:prstClr val="black">
                    <a:lumMod val="75000"/>
                    <a:lumOff val="25000"/>
                  </a:prstClr>
                </a:solidFill>
                <a:latin typeface="Sakkal Majalla" pitchFamily="2" charset="-78"/>
                <a:cs typeface="Sakkal Majalla" pitchFamily="2" charset="-78"/>
              </a:rPr>
              <a:t>الرقابة على </a:t>
            </a:r>
            <a:r>
              <a:rPr lang="ar-EG" sz="2400" b="1" dirty="0" err="1">
                <a:solidFill>
                  <a:prstClr val="black">
                    <a:lumMod val="75000"/>
                    <a:lumOff val="25000"/>
                  </a:prstClr>
                </a:solidFill>
                <a:latin typeface="Sakkal Majalla" pitchFamily="2" charset="-78"/>
                <a:cs typeface="Sakkal Majalla" pitchFamily="2" charset="-78"/>
              </a:rPr>
              <a:t>الأ</a:t>
            </a:r>
            <a:r>
              <a:rPr lang="ar-SA" sz="2400" b="1" dirty="0">
                <a:solidFill>
                  <a:prstClr val="black">
                    <a:lumMod val="75000"/>
                    <a:lumOff val="25000"/>
                  </a:prstClr>
                </a:solidFill>
                <a:latin typeface="Sakkal Majalla" pitchFamily="2" charset="-78"/>
                <a:cs typeface="Sakkal Majalla" pitchFamily="2" charset="-78"/>
              </a:rPr>
              <a:t>سواق لضمان المنافسة والشفافية في تقديم الخدمات المالية </a:t>
            </a:r>
            <a:endParaRPr lang="en-US" sz="2400" b="1" dirty="0" smtClean="0">
              <a:solidFill>
                <a:prstClr val="black">
                  <a:lumMod val="75000"/>
                  <a:lumOff val="25000"/>
                </a:prstClr>
              </a:solidFill>
              <a:latin typeface="Sakkal Majalla" pitchFamily="2" charset="-78"/>
              <a:cs typeface="Sakkal Majalla" pitchFamily="2" charset="-78"/>
            </a:endParaRP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400" b="1" dirty="0" smtClean="0">
                <a:solidFill>
                  <a:prstClr val="black">
                    <a:lumMod val="75000"/>
                    <a:lumOff val="25000"/>
                  </a:prstClr>
                </a:solidFill>
                <a:latin typeface="Sakkal Majalla" pitchFamily="2" charset="-78"/>
                <a:cs typeface="Sakkal Majalla" pitchFamily="2" charset="-78"/>
              </a:rPr>
              <a:t>حماية </a:t>
            </a:r>
            <a:r>
              <a:rPr lang="ar-SA" sz="2400" b="1" dirty="0">
                <a:solidFill>
                  <a:prstClr val="black">
                    <a:lumMod val="75000"/>
                    <a:lumOff val="25000"/>
                  </a:prstClr>
                </a:solidFill>
                <a:latin typeface="Sakkal Majalla" pitchFamily="2" charset="-78"/>
                <a:cs typeface="Sakkal Majalla" pitchFamily="2" charset="-78"/>
              </a:rPr>
              <a:t>حقوق المتعاملين في الأسواق المالية </a:t>
            </a:r>
            <a:r>
              <a:rPr lang="ar-SA" sz="2400" b="1" dirty="0" smtClean="0">
                <a:solidFill>
                  <a:prstClr val="black">
                    <a:lumMod val="75000"/>
                    <a:lumOff val="25000"/>
                  </a:prstClr>
                </a:solidFill>
                <a:latin typeface="Sakkal Majalla" pitchFamily="2" charset="-78"/>
                <a:cs typeface="Sakkal Majalla" pitchFamily="2" charset="-78"/>
              </a:rPr>
              <a:t>والتوازن </a:t>
            </a:r>
            <a:r>
              <a:rPr lang="ar-SA" sz="2400" b="1" dirty="0">
                <a:solidFill>
                  <a:prstClr val="black">
                    <a:lumMod val="75000"/>
                    <a:lumOff val="25000"/>
                  </a:prstClr>
                </a:solidFill>
                <a:latin typeface="Sakkal Majalla" pitchFamily="2" charset="-78"/>
                <a:cs typeface="Sakkal Majalla" pitchFamily="2" charset="-78"/>
              </a:rPr>
              <a:t>بينها. </a:t>
            </a:r>
          </a:p>
          <a:p>
            <a:endParaRPr lang="en-US" dirty="0"/>
          </a:p>
        </p:txBody>
      </p:sp>
      <p:sp>
        <p:nvSpPr>
          <p:cNvPr id="4" name="Slide Number Placeholder 3"/>
          <p:cNvSpPr>
            <a:spLocks noGrp="1"/>
          </p:cNvSpPr>
          <p:nvPr>
            <p:ph type="sldNum" sz="quarter" idx="12"/>
          </p:nvPr>
        </p:nvSpPr>
        <p:spPr/>
        <p:txBody>
          <a:bodyPr/>
          <a:lstStyle/>
          <a:p>
            <a:pPr>
              <a:defRPr/>
            </a:pPr>
            <a:fld id="{D948CA22-1881-4178-A7C9-812CB199D74B}" type="slidenum">
              <a:rPr lang="en-US" smtClean="0">
                <a:solidFill>
                  <a:prstClr val="black">
                    <a:tint val="75000"/>
                  </a:prstClr>
                </a:solidFill>
              </a:rPr>
              <a:pPr>
                <a:defRPr/>
              </a:pPr>
              <a:t>18</a:t>
            </a:fld>
            <a:endParaRPr lang="en-US">
              <a:solidFill>
                <a:prstClr val="black">
                  <a:tint val="75000"/>
                </a:prstClr>
              </a:solidFill>
            </a:endParaRPr>
          </a:p>
        </p:txBody>
      </p:sp>
    </p:spTree>
    <p:extLst>
      <p:ext uri="{BB962C8B-B14F-4D97-AF65-F5344CB8AC3E}">
        <p14:creationId xmlns:p14="http://schemas.microsoft.com/office/powerpoint/2010/main" val="4029188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pPr rtl="1">
              <a:lnSpc>
                <a:spcPct val="100000"/>
              </a:lnSpc>
            </a:pPr>
            <a:r>
              <a:rPr lang="ar-BH" sz="3200" b="1" dirty="0">
                <a:solidFill>
                  <a:srgbClr val="C00000"/>
                </a:solidFill>
                <a:effectLst/>
                <a:latin typeface="Sakkal Majalla" pitchFamily="2" charset="-78"/>
                <a:cs typeface="Sakkal Majalla" pitchFamily="2" charset="-78"/>
              </a:rPr>
              <a:t>خصوصية أسواق الأوراق المالية وتعقد </a:t>
            </a:r>
            <a:r>
              <a:rPr lang="ar-BH" sz="3200" b="1" dirty="0" smtClean="0">
                <a:solidFill>
                  <a:srgbClr val="C00000"/>
                </a:solidFill>
                <a:effectLst/>
                <a:latin typeface="Sakkal Majalla" pitchFamily="2" charset="-78"/>
                <a:cs typeface="Sakkal Majalla" pitchFamily="2" charset="-78"/>
              </a:rPr>
              <a:t>علاقاتها</a:t>
            </a:r>
            <a:br>
              <a:rPr lang="ar-BH" sz="3200" b="1" dirty="0" smtClean="0">
                <a:solidFill>
                  <a:srgbClr val="C00000"/>
                </a:solidFill>
                <a:effectLst/>
                <a:latin typeface="Sakkal Majalla" pitchFamily="2" charset="-78"/>
                <a:cs typeface="Sakkal Majalla" pitchFamily="2" charset="-78"/>
              </a:rPr>
            </a:br>
            <a:r>
              <a:rPr lang="ar-EG" sz="3600" b="1" dirty="0" smtClean="0">
                <a:solidFill>
                  <a:srgbClr val="C00000"/>
                </a:solidFill>
                <a:effectLst/>
                <a:latin typeface="Sakkal Majalla" pitchFamily="2" charset="-78"/>
                <a:cs typeface="Sakkal Majalla" pitchFamily="2" charset="-78"/>
              </a:rPr>
              <a:t>(</a:t>
            </a:r>
            <a:r>
              <a:rPr lang="ar-BH" sz="3600" b="1" dirty="0" smtClean="0">
                <a:solidFill>
                  <a:srgbClr val="C00000"/>
                </a:solidFill>
                <a:effectLst/>
                <a:latin typeface="Sakkal Majalla" pitchFamily="2" charset="-78"/>
                <a:cs typeface="Sakkal Majalla" pitchFamily="2" charset="-78"/>
              </a:rPr>
              <a:t>ج</a:t>
            </a:r>
            <a:r>
              <a:rPr lang="ar-EG" sz="3600" b="1" dirty="0" smtClean="0">
                <a:solidFill>
                  <a:srgbClr val="C00000"/>
                </a:solidFill>
                <a:effectLst/>
                <a:latin typeface="Sakkal Majalla" pitchFamily="2" charset="-78"/>
                <a:cs typeface="Sakkal Majalla" pitchFamily="2" charset="-78"/>
              </a:rPr>
              <a:t>) </a:t>
            </a:r>
            <a:r>
              <a:rPr lang="ar-EG" sz="3600" b="1" dirty="0">
                <a:solidFill>
                  <a:srgbClr val="C00000"/>
                </a:solidFill>
                <a:effectLst/>
                <a:latin typeface="Sakkal Majalla" pitchFamily="2" charset="-78"/>
                <a:cs typeface="Sakkal Majalla" pitchFamily="2" charset="-78"/>
              </a:rPr>
              <a:t>أهم اختصاصات جهات التنظيم والرقابة (تابع)</a:t>
            </a:r>
            <a:endParaRPr lang="en-US" b="1" dirty="0">
              <a:effectLst/>
              <a:latin typeface="Sakkal Majalla" pitchFamily="2" charset="-78"/>
              <a:cs typeface="Sakkal Majalla" pitchFamily="2" charset="-78"/>
            </a:endParaRPr>
          </a:p>
        </p:txBody>
      </p:sp>
      <p:sp>
        <p:nvSpPr>
          <p:cNvPr id="3" name="Content Placeholder 2"/>
          <p:cNvSpPr>
            <a:spLocks noGrp="1"/>
          </p:cNvSpPr>
          <p:nvPr>
            <p:ph idx="1"/>
          </p:nvPr>
        </p:nvSpPr>
        <p:spPr/>
        <p:txBody>
          <a:bodyPr/>
          <a:lstStyle/>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000" b="1" dirty="0">
                <a:solidFill>
                  <a:prstClr val="black">
                    <a:lumMod val="75000"/>
                    <a:lumOff val="25000"/>
                  </a:prstClr>
                </a:solidFill>
                <a:latin typeface="Sakkal Majalla" pitchFamily="2" charset="-78"/>
                <a:cs typeface="Sakkal Majalla" pitchFamily="2" charset="-78"/>
              </a:rPr>
              <a:t>اتخاذ ما يلزم من الإجراءات للحد من التلاعب والغش في الأسواق مع مراعاة ما قد ينطوي عليه التعامل فيها من تحمل لمخاطر تجاريه. </a:t>
            </a: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000" b="1" dirty="0">
                <a:solidFill>
                  <a:prstClr val="black">
                    <a:lumMod val="75000"/>
                    <a:lumOff val="25000"/>
                  </a:prstClr>
                </a:solidFill>
                <a:latin typeface="Sakkal Majalla" pitchFamily="2" charset="-78"/>
                <a:cs typeface="Sakkal Majalla" pitchFamily="2" charset="-78"/>
              </a:rPr>
              <a:t>الإشراف على تدريب العاملين في الأسواق المالية </a:t>
            </a:r>
            <a:r>
              <a:rPr lang="ar-SA" sz="2000" b="1" dirty="0" smtClean="0">
                <a:solidFill>
                  <a:prstClr val="black">
                    <a:lumMod val="75000"/>
                    <a:lumOff val="25000"/>
                  </a:prstClr>
                </a:solidFill>
                <a:latin typeface="Sakkal Majalla" pitchFamily="2" charset="-78"/>
                <a:cs typeface="Sakkal Majalla" pitchFamily="2" charset="-78"/>
              </a:rPr>
              <a:t>وعلى </a:t>
            </a:r>
            <a:r>
              <a:rPr lang="ar-SA" sz="2000" b="1" dirty="0">
                <a:solidFill>
                  <a:prstClr val="black">
                    <a:lumMod val="75000"/>
                    <a:lumOff val="25000"/>
                  </a:prstClr>
                </a:solidFill>
                <a:latin typeface="Sakkal Majalla" pitchFamily="2" charset="-78"/>
                <a:cs typeface="Sakkal Majalla" pitchFamily="2" charset="-78"/>
              </a:rPr>
              <a:t>رفع كفاءتهم </a:t>
            </a:r>
            <a:r>
              <a:rPr lang="ar-EG" sz="2000" b="1" dirty="0">
                <a:solidFill>
                  <a:prstClr val="black">
                    <a:lumMod val="75000"/>
                    <a:lumOff val="25000"/>
                  </a:prstClr>
                </a:solidFill>
                <a:latin typeface="Sakkal Majalla" pitchFamily="2" charset="-78"/>
                <a:cs typeface="Sakkal Majalla" pitchFamily="2" charset="-78"/>
              </a:rPr>
              <a:t>.</a:t>
            </a:r>
            <a:endParaRPr lang="en-US" sz="2000" b="1" dirty="0">
              <a:solidFill>
                <a:prstClr val="black"/>
              </a:solidFill>
              <a:latin typeface="Sakkal Majalla" pitchFamily="2" charset="-78"/>
              <a:cs typeface="Sakkal Majalla" pitchFamily="2" charset="-78"/>
            </a:endParaRP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000" b="1" dirty="0">
                <a:solidFill>
                  <a:prstClr val="black"/>
                </a:solidFill>
                <a:latin typeface="Sakkal Majalla" pitchFamily="2" charset="-78"/>
                <a:cs typeface="Sakkal Majalla" pitchFamily="2" charset="-78"/>
              </a:rPr>
              <a:t>التعاون والتنسيق مع هيئات الرقابة المالية في الخارج بما يسهم في تطوير وسائل ونظم الرقابة ورفع كفاءتها وأحكامها. </a:t>
            </a: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000" b="1" dirty="0">
                <a:solidFill>
                  <a:prstClr val="black"/>
                </a:solidFill>
                <a:latin typeface="Sakkal Majalla" pitchFamily="2" charset="-78"/>
                <a:cs typeface="Sakkal Majalla" pitchFamily="2" charset="-78"/>
              </a:rPr>
              <a:t>الاتصال والتعاون والتنسيق مع الجمعيات والمنظمات التي تجمع أو تنظم عمل هيئات الرقابة المالية في العالم. </a:t>
            </a:r>
          </a:p>
          <a:p>
            <a:pPr marL="365760" lvl="0" indent="-283464" algn="just" rtl="1" fontAlgn="auto">
              <a:lnSpc>
                <a:spcPct val="150000"/>
              </a:lnSpc>
              <a:spcBef>
                <a:spcPts val="600"/>
              </a:spcBef>
              <a:spcAft>
                <a:spcPts val="0"/>
              </a:spcAft>
              <a:buClr>
                <a:srgbClr val="3891A7"/>
              </a:buClr>
              <a:buSzPct val="80000"/>
              <a:buFont typeface="Wingdings" pitchFamily="2" charset="2"/>
              <a:buChar char="Ø"/>
            </a:pPr>
            <a:r>
              <a:rPr lang="ar-SA" sz="2000" b="1" dirty="0">
                <a:solidFill>
                  <a:prstClr val="black"/>
                </a:solidFill>
                <a:latin typeface="Sakkal Majalla" pitchFamily="2" charset="-78"/>
                <a:cs typeface="Sakkal Majalla" pitchFamily="2" charset="-78"/>
              </a:rPr>
              <a:t>المساهمة في نشر الثقافة والتوعية المالية والاستثمارية. </a:t>
            </a:r>
            <a:endParaRPr lang="en-US" sz="2000" b="1" dirty="0">
              <a:solidFill>
                <a:prstClr val="black"/>
              </a:solidFill>
              <a:latin typeface="Sakkal Majalla" pitchFamily="2" charset="-78"/>
              <a:cs typeface="Sakkal Majalla"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D948CA22-1881-4178-A7C9-812CB199D74B}" type="slidenum">
              <a:rPr lang="en-US" smtClean="0">
                <a:solidFill>
                  <a:prstClr val="black">
                    <a:tint val="75000"/>
                  </a:prstClr>
                </a:solidFill>
              </a:rPr>
              <a:pPr>
                <a:defRPr/>
              </a:pPr>
              <a:t>19</a:t>
            </a:fld>
            <a:endParaRPr lang="en-US">
              <a:solidFill>
                <a:prstClr val="black">
                  <a:tint val="75000"/>
                </a:prstClr>
              </a:solidFill>
            </a:endParaRPr>
          </a:p>
        </p:txBody>
      </p:sp>
    </p:spTree>
    <p:extLst>
      <p:ext uri="{BB962C8B-B14F-4D97-AF65-F5344CB8AC3E}">
        <p14:creationId xmlns:p14="http://schemas.microsoft.com/office/powerpoint/2010/main" val="3960329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rtl="1"/>
            <a:r>
              <a:rPr lang="ar-BH" sz="3200" b="1" dirty="0" smtClean="0">
                <a:cs typeface="+mn-cs"/>
              </a:rPr>
              <a:t>قائمة الموضوعات</a:t>
            </a:r>
            <a:endParaRPr lang="en-US" sz="3200" b="1" dirty="0">
              <a:cs typeface="+mn-cs"/>
            </a:endParaRPr>
          </a:p>
        </p:txBody>
      </p:sp>
      <p:sp>
        <p:nvSpPr>
          <p:cNvPr id="3" name="Content Placeholder 2"/>
          <p:cNvSpPr>
            <a:spLocks noGrp="1"/>
          </p:cNvSpPr>
          <p:nvPr>
            <p:ph idx="1"/>
          </p:nvPr>
        </p:nvSpPr>
        <p:spPr>
          <a:xfrm>
            <a:off x="1219200" y="762000"/>
            <a:ext cx="7696200" cy="5791200"/>
          </a:xfrm>
        </p:spPr>
        <p:txBody>
          <a:bodyPr>
            <a:normAutofit fontScale="40000" lnSpcReduction="20000"/>
          </a:bodyPr>
          <a:lstStyle/>
          <a:p>
            <a:pPr algn="r" rtl="1">
              <a:buNone/>
            </a:pPr>
            <a:endParaRPr lang="ar-SA" sz="7400" b="1" u="sng" dirty="0" smtClean="0">
              <a:latin typeface="Sakkal Majalla" pitchFamily="2" charset="-78"/>
              <a:cs typeface="Sakkal Majalla" pitchFamily="2" charset="-78"/>
            </a:endParaRPr>
          </a:p>
          <a:p>
            <a:pPr algn="r" rtl="1">
              <a:buNone/>
            </a:pPr>
            <a:r>
              <a:rPr lang="ar-EG" sz="7400" b="1" dirty="0" smtClean="0">
                <a:solidFill>
                  <a:schemeClr val="tx1"/>
                </a:solidFill>
                <a:latin typeface="Sakkal Majalla" pitchFamily="2" charset="-78"/>
                <a:cs typeface="Sakkal Majalla" pitchFamily="2" charset="-78"/>
              </a:rPr>
              <a:t>أولاً : </a:t>
            </a:r>
            <a:r>
              <a:rPr lang="ar-BH" sz="7400" b="1" dirty="0" smtClean="0">
                <a:solidFill>
                  <a:schemeClr val="tx1"/>
                </a:solidFill>
                <a:latin typeface="Sakkal Majalla" pitchFamily="2" charset="-78"/>
                <a:cs typeface="Sakkal Majalla" pitchFamily="2" charset="-78"/>
              </a:rPr>
              <a:t>مقدمة : </a:t>
            </a:r>
          </a:p>
          <a:p>
            <a:pPr lvl="1" algn="r" rtl="1">
              <a:buFont typeface="Arial" pitchFamily="34" charset="0"/>
              <a:buChar char="•"/>
            </a:pPr>
            <a:r>
              <a:rPr lang="ar-BH" sz="7400" dirty="0" smtClean="0">
                <a:solidFill>
                  <a:schemeClr val="tx1"/>
                </a:solidFill>
                <a:latin typeface="Sakkal Majalla" pitchFamily="2" charset="-78"/>
                <a:cs typeface="Sakkal Majalla" pitchFamily="2" charset="-78"/>
              </a:rPr>
              <a:t>أهمية فهم فلسفة وأهداف التجريم والعقاب.</a:t>
            </a:r>
            <a:endParaRPr lang="en-US" sz="7400" dirty="0" smtClean="0">
              <a:solidFill>
                <a:schemeClr val="tx1"/>
              </a:solidFill>
              <a:latin typeface="Sakkal Majalla" pitchFamily="2" charset="-78"/>
              <a:cs typeface="Sakkal Majalla" pitchFamily="2" charset="-78"/>
            </a:endParaRPr>
          </a:p>
          <a:p>
            <a:pPr lvl="1" algn="r" rtl="1">
              <a:buFont typeface="Arial" pitchFamily="34" charset="0"/>
              <a:buChar char="•"/>
            </a:pPr>
            <a:r>
              <a:rPr lang="ar-BH" sz="7400" dirty="0" smtClean="0">
                <a:solidFill>
                  <a:schemeClr val="tx1"/>
                </a:solidFill>
                <a:latin typeface="Sakkal Majalla" pitchFamily="2" charset="-78"/>
                <a:cs typeface="Sakkal Majalla" pitchFamily="2" charset="-78"/>
              </a:rPr>
              <a:t>خصوصية أسواق الأوراق المالية وتعقد علاقاتها.</a:t>
            </a:r>
          </a:p>
          <a:p>
            <a:pPr lvl="1" algn="r" rtl="1">
              <a:buFont typeface="Arial" pitchFamily="34" charset="0"/>
              <a:buChar char="•"/>
            </a:pPr>
            <a:r>
              <a:rPr lang="ar-BH" sz="7400" dirty="0" smtClean="0">
                <a:solidFill>
                  <a:schemeClr val="tx1"/>
                </a:solidFill>
                <a:latin typeface="Sakkal Majalla" pitchFamily="2" charset="-78"/>
                <a:cs typeface="Sakkal Majalla" pitchFamily="2" charset="-78"/>
              </a:rPr>
              <a:t>أهم </a:t>
            </a:r>
            <a:r>
              <a:rPr lang="ar-BH" sz="7400" dirty="0">
                <a:solidFill>
                  <a:schemeClr val="tx1"/>
                </a:solidFill>
                <a:latin typeface="Sakkal Majalla" pitchFamily="2" charset="-78"/>
                <a:cs typeface="Sakkal Majalla" pitchFamily="2" charset="-78"/>
              </a:rPr>
              <a:t>المصالح المحمية </a:t>
            </a:r>
            <a:r>
              <a:rPr lang="ar-BH" sz="7400" dirty="0" smtClean="0">
                <a:solidFill>
                  <a:schemeClr val="tx1"/>
                </a:solidFill>
                <a:latin typeface="Sakkal Majalla" pitchFamily="2" charset="-78"/>
                <a:cs typeface="Sakkal Majalla" pitchFamily="2" charset="-78"/>
              </a:rPr>
              <a:t>في أسواق الأوراق المالية.</a:t>
            </a:r>
          </a:p>
          <a:p>
            <a:pPr lvl="1" algn="r" rtl="1">
              <a:buFont typeface="Arial" pitchFamily="34" charset="0"/>
              <a:buChar char="•"/>
            </a:pPr>
            <a:r>
              <a:rPr lang="ar-BH" sz="7400" dirty="0" smtClean="0">
                <a:solidFill>
                  <a:schemeClr val="tx1"/>
                </a:solidFill>
                <a:latin typeface="Sakkal Majalla" pitchFamily="2" charset="-78"/>
                <a:cs typeface="Sakkal Majalla" pitchFamily="2" charset="-78"/>
              </a:rPr>
              <a:t>دور الهيئات الرقابية في مجال الملاحقة الجنائية.</a:t>
            </a:r>
          </a:p>
          <a:p>
            <a:pPr lvl="1" algn="r" rtl="1">
              <a:buFont typeface="Arial" pitchFamily="34" charset="0"/>
              <a:buChar char="•"/>
            </a:pPr>
            <a:endParaRPr lang="ar-BH" sz="7400" dirty="0" smtClean="0">
              <a:solidFill>
                <a:schemeClr val="tx1"/>
              </a:solidFill>
              <a:latin typeface="Sakkal Majalla" pitchFamily="2" charset="-78"/>
              <a:cs typeface="Sakkal Majalla" pitchFamily="2" charset="-78"/>
            </a:endParaRPr>
          </a:p>
          <a:p>
            <a:pPr marL="0" lvl="0" indent="0" algn="just" rtl="1">
              <a:spcBef>
                <a:spcPts val="0"/>
              </a:spcBef>
              <a:buNone/>
            </a:pPr>
            <a:r>
              <a:rPr lang="ar-BH" sz="7400" b="1" dirty="0">
                <a:solidFill>
                  <a:prstClr val="black"/>
                </a:solidFill>
                <a:latin typeface="Sakkal Majalla" pitchFamily="2" charset="-78"/>
                <a:cs typeface="Sakkal Majalla" pitchFamily="2" charset="-78"/>
              </a:rPr>
              <a:t>ثانياً:</a:t>
            </a:r>
            <a:r>
              <a:rPr lang="ar-SA" sz="7400" b="1" dirty="0">
                <a:solidFill>
                  <a:prstClr val="black"/>
                </a:solidFill>
                <a:latin typeface="Sakkal Majalla" pitchFamily="2" charset="-78"/>
                <a:cs typeface="Sakkal Majalla" pitchFamily="2" charset="-78"/>
              </a:rPr>
              <a:t> </a:t>
            </a:r>
            <a:r>
              <a:rPr lang="ar-BH" sz="7400" b="1" dirty="0">
                <a:solidFill>
                  <a:prstClr val="black"/>
                </a:solidFill>
                <a:latin typeface="Sakkal Majalla" pitchFamily="2" charset="-78"/>
                <a:cs typeface="Sakkal Majalla" pitchFamily="2" charset="-78"/>
              </a:rPr>
              <a:t>متطلبات مكافحة غسل الأموال من خلال سوق </a:t>
            </a:r>
            <a:r>
              <a:rPr lang="ar-BH" sz="7400" b="1" dirty="0" smtClean="0">
                <a:solidFill>
                  <a:prstClr val="black"/>
                </a:solidFill>
                <a:latin typeface="Sakkal Majalla" pitchFamily="2" charset="-78"/>
                <a:cs typeface="Sakkal Majalla" pitchFamily="2" charset="-78"/>
              </a:rPr>
              <a:t>الأوراق </a:t>
            </a:r>
            <a:r>
              <a:rPr lang="ar-BH" sz="7400" b="1" dirty="0">
                <a:solidFill>
                  <a:prstClr val="black"/>
                </a:solidFill>
                <a:latin typeface="Sakkal Majalla" pitchFamily="2" charset="-78"/>
                <a:cs typeface="Sakkal Majalla" pitchFamily="2" charset="-78"/>
              </a:rPr>
              <a:t>المالية.</a:t>
            </a:r>
          </a:p>
          <a:p>
            <a:pPr marL="0" lvl="0" indent="0" algn="just" rtl="1">
              <a:spcBef>
                <a:spcPts val="0"/>
              </a:spcBef>
              <a:buNone/>
            </a:pPr>
            <a:endParaRPr lang="ar-BH" sz="7400" b="1" dirty="0">
              <a:solidFill>
                <a:prstClr val="black"/>
              </a:solidFill>
              <a:latin typeface="Sakkal Majalla" pitchFamily="2" charset="-78"/>
              <a:cs typeface="Sakkal Majalla" pitchFamily="2" charset="-78"/>
            </a:endParaRPr>
          </a:p>
          <a:p>
            <a:pPr marL="0" lvl="0" indent="0" algn="just" rtl="1">
              <a:spcBef>
                <a:spcPts val="0"/>
              </a:spcBef>
              <a:buNone/>
            </a:pPr>
            <a:r>
              <a:rPr lang="ar-BH" sz="7400" b="1" dirty="0">
                <a:solidFill>
                  <a:prstClr val="black"/>
                </a:solidFill>
                <a:latin typeface="Sakkal Majalla" pitchFamily="2" charset="-78"/>
                <a:cs typeface="Sakkal Majalla" pitchFamily="2" charset="-78"/>
              </a:rPr>
              <a:t>ثالثاً: الدور المتطور للهيئات الرقابية في استرداد الأموال المنهوبة.</a:t>
            </a:r>
            <a:endParaRPr lang="ar-SA" sz="7400" b="1" dirty="0">
              <a:solidFill>
                <a:prstClr val="black"/>
              </a:solidFill>
              <a:latin typeface="Sakkal Majalla" pitchFamily="2" charset="-78"/>
              <a:cs typeface="Sakkal Majalla" pitchFamily="2" charset="-78"/>
            </a:endParaRPr>
          </a:p>
          <a:p>
            <a:pPr lvl="1" algn="r" rtl="1"/>
            <a:endParaRPr lang="ar-BH" sz="8000" dirty="0" smtClean="0">
              <a:solidFill>
                <a:schemeClr val="tx1"/>
              </a:solidFill>
            </a:endParaRPr>
          </a:p>
          <a:p>
            <a:pPr lvl="1" algn="r" rtl="1"/>
            <a:endParaRPr lang="ar-BH" sz="8000" dirty="0">
              <a:solidFill>
                <a:schemeClr val="tx1"/>
              </a:solidFill>
            </a:endParaRPr>
          </a:p>
          <a:p>
            <a:pPr algn="r" rtl="1">
              <a:buNone/>
            </a:pPr>
            <a:r>
              <a:rPr lang="ar-BH" sz="7200" b="1" dirty="0" smtClean="0">
                <a:solidFill>
                  <a:schemeClr val="tx1"/>
                </a:solidFill>
              </a:rPr>
              <a:t>:</a:t>
            </a:r>
          </a:p>
        </p:txBody>
      </p:sp>
      <p:sp>
        <p:nvSpPr>
          <p:cNvPr id="5" name="TextBox 4"/>
          <p:cNvSpPr txBox="1"/>
          <p:nvPr/>
        </p:nvSpPr>
        <p:spPr>
          <a:xfrm>
            <a:off x="533400" y="533400"/>
            <a:ext cx="3962400" cy="677108"/>
          </a:xfrm>
          <a:prstGeom prst="rect">
            <a:avLst/>
          </a:prstGeom>
          <a:noFill/>
        </p:spPr>
        <p:txBody>
          <a:bodyPr wrap="square" rtlCol="0">
            <a:spAutoFit/>
          </a:bodyPr>
          <a:lstStyle/>
          <a:p>
            <a:pPr algn="r" rtl="1"/>
            <a:endParaRPr lang="ar-SA" b="1" u="sng" dirty="0" smtClean="0"/>
          </a:p>
          <a:p>
            <a:pPr algn="just" rtl="1"/>
            <a:endParaRPr lang="ar-SA" sz="20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pPr rtl="1">
              <a:lnSpc>
                <a:spcPct val="100000"/>
              </a:lnSpc>
            </a:pPr>
            <a:r>
              <a:rPr lang="ar-BH" sz="3200" b="1" dirty="0">
                <a:solidFill>
                  <a:srgbClr val="C00000"/>
                </a:solidFill>
                <a:effectLst/>
                <a:latin typeface="Sakkal Majalla" pitchFamily="2" charset="-78"/>
                <a:cs typeface="Sakkal Majalla" pitchFamily="2" charset="-78"/>
              </a:rPr>
              <a:t>خصوصية أسواق الأوراق المالية وتعقد علاقاتها </a:t>
            </a:r>
            <a:r>
              <a:rPr lang="ar-BH" sz="3200" b="1" dirty="0" smtClean="0">
                <a:solidFill>
                  <a:srgbClr val="C00000"/>
                </a:solidFill>
                <a:effectLst/>
                <a:latin typeface="Sakkal Majalla" pitchFamily="2" charset="-78"/>
                <a:cs typeface="Sakkal Majalla" pitchFamily="2" charset="-78"/>
              </a:rPr>
              <a:t/>
            </a:r>
            <a:br>
              <a:rPr lang="ar-BH" sz="3200" b="1" dirty="0" smtClean="0">
                <a:solidFill>
                  <a:srgbClr val="C00000"/>
                </a:solidFill>
                <a:effectLst/>
                <a:latin typeface="Sakkal Majalla" pitchFamily="2" charset="-78"/>
                <a:cs typeface="Sakkal Majalla" pitchFamily="2" charset="-78"/>
              </a:rPr>
            </a:br>
            <a:r>
              <a:rPr lang="ar-BH" sz="3200" b="1" dirty="0" smtClean="0">
                <a:solidFill>
                  <a:srgbClr val="C00000"/>
                </a:solidFill>
                <a:effectLst/>
                <a:latin typeface="Sakkal Majalla" pitchFamily="2" charset="-78"/>
                <a:cs typeface="Sakkal Majalla" pitchFamily="2" charset="-78"/>
              </a:rPr>
              <a:t>(د) تعقد العلاقات القانونية في مجال التمويل</a:t>
            </a:r>
            <a:endParaRPr lang="en-US" sz="3200" b="1" dirty="0">
              <a:solidFill>
                <a:srgbClr val="C00000"/>
              </a:solidFill>
              <a:effectLst/>
              <a:latin typeface="Sakkal Majalla" pitchFamily="2" charset="-78"/>
              <a:cs typeface="Sakkal Majalla" pitchFamily="2" charset="-78"/>
            </a:endParaRPr>
          </a:p>
        </p:txBody>
      </p:sp>
      <p:sp>
        <p:nvSpPr>
          <p:cNvPr id="3" name="Content Placeholder 2"/>
          <p:cNvSpPr>
            <a:spLocks noGrp="1"/>
          </p:cNvSpPr>
          <p:nvPr>
            <p:ph idx="1"/>
          </p:nvPr>
        </p:nvSpPr>
        <p:spPr>
          <a:xfrm>
            <a:off x="457200" y="1828800"/>
            <a:ext cx="8229600" cy="4419600"/>
          </a:xfrm>
        </p:spPr>
        <p:txBody>
          <a:bodyPr>
            <a:normAutofit/>
          </a:bodyPr>
          <a:lstStyle/>
          <a:p>
            <a:pPr lvl="0" algn="just" rtl="1" fontAlgn="auto">
              <a:spcAft>
                <a:spcPts val="0"/>
              </a:spcAft>
              <a:buFont typeface="Wingdings" pitchFamily="2" charset="2"/>
              <a:buChar char="q"/>
            </a:pPr>
            <a:r>
              <a:rPr lang="ar-SA" sz="2200" dirty="0">
                <a:solidFill>
                  <a:prstClr val="black"/>
                </a:solidFill>
                <a:latin typeface="Sakkal Majalla" pitchFamily="2" charset="-78"/>
                <a:cs typeface="Sakkal Majalla" pitchFamily="2" charset="-78"/>
              </a:rPr>
              <a:t>يقوم التمويل على علاقة تعاقدية بين طرفين أحدهما يملك فائضاً في رصيده من الأموال والآخر يعاني من عجز فيه. </a:t>
            </a:r>
            <a:r>
              <a:rPr lang="ar-BH" sz="2200" dirty="0" smtClean="0">
                <a:solidFill>
                  <a:prstClr val="black"/>
                </a:solidFill>
                <a:latin typeface="Sakkal Majalla" pitchFamily="2" charset="-78"/>
                <a:cs typeface="Sakkal Majalla" pitchFamily="2" charset="-78"/>
              </a:rPr>
              <a:t>وقد تطورت </a:t>
            </a:r>
            <a:r>
              <a:rPr lang="ar-BH" sz="2200" dirty="0">
                <a:solidFill>
                  <a:prstClr val="black"/>
                </a:solidFill>
                <a:latin typeface="Sakkal Majalla" pitchFamily="2" charset="-78"/>
                <a:cs typeface="Sakkal Majalla" pitchFamily="2" charset="-78"/>
              </a:rPr>
              <a:t>وتعقدت العلاقات القانونية المرتبطة بنشاط التمويل للأسباب التالية:</a:t>
            </a:r>
          </a:p>
          <a:p>
            <a:pPr lvl="1" algn="r" rtl="1" fontAlgn="auto">
              <a:spcAft>
                <a:spcPts val="0"/>
              </a:spcAft>
              <a:buFont typeface="Wingdings" pitchFamily="2" charset="2"/>
              <a:buChar char="Ø"/>
            </a:pPr>
            <a:r>
              <a:rPr lang="ar-BH" sz="2000" u="sng" dirty="0" smtClean="0">
                <a:solidFill>
                  <a:prstClr val="black"/>
                </a:solidFill>
                <a:latin typeface="Sakkal Majalla" pitchFamily="2" charset="-78"/>
                <a:cs typeface="Sakkal Majalla" pitchFamily="2" charset="-78"/>
              </a:rPr>
              <a:t>تنوع </a:t>
            </a:r>
            <a:r>
              <a:rPr lang="ar-BH" sz="2000" u="sng" dirty="0">
                <a:solidFill>
                  <a:prstClr val="black"/>
                </a:solidFill>
                <a:latin typeface="Sakkal Majalla" pitchFamily="2" charset="-78"/>
                <a:cs typeface="Sakkal Majalla" pitchFamily="2" charset="-78"/>
              </a:rPr>
              <a:t>الأسواق المالية </a:t>
            </a:r>
            <a:r>
              <a:rPr lang="ar-BH" sz="2000" dirty="0">
                <a:solidFill>
                  <a:prstClr val="black"/>
                </a:solidFill>
                <a:latin typeface="Sakkal Majalla" pitchFamily="2" charset="-78"/>
                <a:cs typeface="Sakkal Majalla" pitchFamily="2" charset="-78"/>
              </a:rPr>
              <a:t>التي يمكن من خلالها الحصول على التمويل بين أسواق مالية مصرفية وأسواق مالية غير مصرفية ، حيث تمثل البنوك التجارية وأسواق المال والبورصات أهم هذه الاسواق.</a:t>
            </a:r>
          </a:p>
          <a:p>
            <a:pPr lvl="1" algn="r" rtl="1" fontAlgn="auto">
              <a:spcAft>
                <a:spcPts val="0"/>
              </a:spcAft>
              <a:buFont typeface="Wingdings" pitchFamily="2" charset="2"/>
              <a:buChar char="Ø"/>
            </a:pPr>
            <a:r>
              <a:rPr lang="ar-BH" sz="2000" u="sng" dirty="0">
                <a:solidFill>
                  <a:prstClr val="black"/>
                </a:solidFill>
                <a:latin typeface="Sakkal Majalla" pitchFamily="2" charset="-78"/>
                <a:cs typeface="Sakkal Majalla" pitchFamily="2" charset="-78"/>
              </a:rPr>
              <a:t>تنامي وتعدد آليات التمويل</a:t>
            </a:r>
            <a:r>
              <a:rPr lang="ar-BH" sz="2000" dirty="0">
                <a:solidFill>
                  <a:prstClr val="black"/>
                </a:solidFill>
                <a:latin typeface="Sakkal Majalla" pitchFamily="2" charset="-78"/>
                <a:cs typeface="Sakkal Majalla" pitchFamily="2" charset="-78"/>
              </a:rPr>
              <a:t>، حيث عرفت أسواق التمويل إلى جانب القروض البنكية وخطابات الاعتماد التقليدية آليات مستحدثة كالتأجير التمويلي والتمويل العقاري </a:t>
            </a:r>
            <a:r>
              <a:rPr lang="ar-BH" sz="2000" dirty="0" err="1">
                <a:solidFill>
                  <a:prstClr val="black"/>
                </a:solidFill>
                <a:latin typeface="Sakkal Majalla" pitchFamily="2" charset="-78"/>
                <a:cs typeface="Sakkal Majalla" pitchFamily="2" charset="-78"/>
              </a:rPr>
              <a:t>والتخصيم</a:t>
            </a:r>
            <a:r>
              <a:rPr lang="ar-BH" sz="2000" dirty="0">
                <a:solidFill>
                  <a:prstClr val="black"/>
                </a:solidFill>
                <a:latin typeface="Sakkal Majalla" pitchFamily="2" charset="-78"/>
                <a:cs typeface="Sakkal Majalla" pitchFamily="2" charset="-78"/>
              </a:rPr>
              <a:t> والتوريق، كما عرفت تلك الأسواق أوراقاً مالية مستحدثة إلى جانب الأسهم والسندات كالصكوك وعقود الخيارات والعقود المستقبلية ووثائق الاستثمار.</a:t>
            </a:r>
          </a:p>
          <a:p>
            <a:pPr lvl="1" algn="r" rtl="1" fontAlgn="auto">
              <a:spcAft>
                <a:spcPts val="0"/>
              </a:spcAft>
              <a:buFont typeface="Wingdings" pitchFamily="2" charset="2"/>
              <a:buChar char="Ø"/>
            </a:pPr>
            <a:r>
              <a:rPr lang="ar-BH" sz="2000" u="sng" dirty="0">
                <a:solidFill>
                  <a:prstClr val="black"/>
                </a:solidFill>
                <a:latin typeface="Sakkal Majalla" pitchFamily="2" charset="-78"/>
                <a:cs typeface="Sakkal Majalla" pitchFamily="2" charset="-78"/>
              </a:rPr>
              <a:t>تزايد أنشطة الوسطاء الماليين </a:t>
            </a:r>
            <a:r>
              <a:rPr lang="ar-BH" sz="2000" dirty="0">
                <a:solidFill>
                  <a:prstClr val="black"/>
                </a:solidFill>
                <a:latin typeface="Sakkal Majalla" pitchFamily="2" charset="-78"/>
                <a:cs typeface="Sakkal Majalla" pitchFamily="2" charset="-78"/>
              </a:rPr>
              <a:t>وتعاظم دورهم وتدخلهم في غالب مراحل نشاط التمويل، وتنوع أنشطتهم ومجالات عملهم حيث ظهرت بنوك الاستثمار وصناديق الاستثمار والشركات القابضة وشركات رأس المال المخاطر وشركات التأجير التمويلي وشركات التمويل العقاري وشركات إعادة التمويل وشركات التوريق وشركات ترويج وتغطية الاكتتاب وصناديق التحوط.</a:t>
            </a:r>
            <a:endParaRPr lang="en-US" sz="2000" dirty="0">
              <a:solidFill>
                <a:prstClr val="black"/>
              </a:solidFill>
              <a:latin typeface="Sakkal Majalla" pitchFamily="2" charset="-78"/>
              <a:cs typeface="Sakkal Majalla"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D948CA22-1881-4178-A7C9-812CB199D74B}" type="slidenum">
              <a:rPr lang="en-US" smtClean="0">
                <a:solidFill>
                  <a:prstClr val="black">
                    <a:tint val="75000"/>
                  </a:prstClr>
                </a:solidFill>
              </a:rPr>
              <a:pPr>
                <a:defRPr/>
              </a:pPr>
              <a:t>20</a:t>
            </a:fld>
            <a:endParaRPr lang="en-US">
              <a:solidFill>
                <a:prstClr val="black">
                  <a:tint val="75000"/>
                </a:prstClr>
              </a:solidFill>
            </a:endParaRPr>
          </a:p>
        </p:txBody>
      </p:sp>
    </p:spTree>
    <p:extLst>
      <p:ext uri="{BB962C8B-B14F-4D97-AF65-F5344CB8AC3E}">
        <p14:creationId xmlns:p14="http://schemas.microsoft.com/office/powerpoint/2010/main" val="382017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lvl="1" indent="0" algn="ctr" rtl="1">
              <a:buNone/>
            </a:pPr>
            <a:endParaRPr lang="ar-BH" sz="3600" b="1" dirty="0" smtClean="0">
              <a:solidFill>
                <a:srgbClr val="C00000"/>
              </a:solidFill>
              <a:latin typeface="Sakkal Majalla" pitchFamily="2" charset="-78"/>
              <a:cs typeface="Sakkal Majalla" pitchFamily="2" charset="-78"/>
            </a:endParaRPr>
          </a:p>
          <a:p>
            <a:pPr marL="457200" lvl="1" indent="0" algn="ctr" rtl="1">
              <a:buNone/>
            </a:pPr>
            <a:endParaRPr lang="ar-BH" sz="3600" b="1" dirty="0">
              <a:solidFill>
                <a:srgbClr val="C00000"/>
              </a:solidFill>
              <a:latin typeface="Sakkal Majalla" pitchFamily="2" charset="-78"/>
              <a:cs typeface="Sakkal Majalla" pitchFamily="2" charset="-78"/>
            </a:endParaRPr>
          </a:p>
          <a:p>
            <a:pPr marL="457200" lvl="1" indent="0" algn="ctr" rtl="1">
              <a:buNone/>
            </a:pPr>
            <a:r>
              <a:rPr lang="ar-BH" sz="3600" b="1" dirty="0" smtClean="0">
                <a:solidFill>
                  <a:srgbClr val="C00000"/>
                </a:solidFill>
                <a:latin typeface="Sakkal Majalla" pitchFamily="2" charset="-78"/>
                <a:cs typeface="Sakkal Majalla" pitchFamily="2" charset="-78"/>
              </a:rPr>
              <a:t>أهم </a:t>
            </a:r>
            <a:r>
              <a:rPr lang="ar-BH" sz="3600" b="1" dirty="0">
                <a:solidFill>
                  <a:srgbClr val="C00000"/>
                </a:solidFill>
                <a:latin typeface="Sakkal Majalla" pitchFamily="2" charset="-78"/>
                <a:cs typeface="Sakkal Majalla" pitchFamily="2" charset="-78"/>
              </a:rPr>
              <a:t>المصالح المحمية في أسواق الأوراق المالية.</a:t>
            </a:r>
          </a:p>
          <a:p>
            <a:pPr algn="ctr" rtl="1"/>
            <a:endParaRPr lang="en-US" dirty="0"/>
          </a:p>
        </p:txBody>
      </p:sp>
    </p:spTree>
    <p:extLst>
      <p:ext uri="{BB962C8B-B14F-4D97-AF65-F5344CB8AC3E}">
        <p14:creationId xmlns:p14="http://schemas.microsoft.com/office/powerpoint/2010/main" val="2369735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rtl="1"/>
            <a:r>
              <a:rPr lang="ar-BH" sz="3200" dirty="0">
                <a:solidFill>
                  <a:srgbClr val="C00000"/>
                </a:solidFill>
                <a:latin typeface="Sakkal Majalla" pitchFamily="2" charset="-78"/>
                <a:cs typeface="Sakkal Majalla" pitchFamily="2" charset="-78"/>
              </a:rPr>
              <a:t>أهم المصالح المحمية في </a:t>
            </a:r>
            <a:r>
              <a:rPr lang="ar-BH" sz="3200" dirty="0" smtClean="0">
                <a:solidFill>
                  <a:srgbClr val="C00000"/>
                </a:solidFill>
                <a:latin typeface="Sakkal Majalla" pitchFamily="2" charset="-78"/>
                <a:cs typeface="Sakkal Majalla" pitchFamily="2" charset="-78"/>
              </a:rPr>
              <a:t>الأسواق المالية</a:t>
            </a:r>
            <a:endParaRPr lang="en-US"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p:txBody>
          <a:bodyPr/>
          <a:lstStyle/>
          <a:p>
            <a:pPr lvl="0" algn="r" rtl="1" fontAlgn="auto">
              <a:spcAft>
                <a:spcPts val="0"/>
              </a:spcAft>
              <a:buFont typeface="Wingdings" pitchFamily="2" charset="2"/>
              <a:buChar char="q"/>
            </a:pPr>
            <a:r>
              <a:rPr lang="ar-BH" sz="2200" dirty="0">
                <a:solidFill>
                  <a:prstClr val="black"/>
                </a:solidFill>
                <a:latin typeface="Sakkal Majalla" pitchFamily="2" charset="-78"/>
                <a:cs typeface="Sakkal Majalla" pitchFamily="2" charset="-78"/>
              </a:rPr>
              <a:t>ضمان كفاءة وحياد الوسيط المالي، نظراً لخطورة دور الوسيط المالي، ولأهمية دعم الثقة المفترضة فيه كأحد أهم عوامل النظام المالي.</a:t>
            </a:r>
          </a:p>
          <a:p>
            <a:pPr lvl="0" algn="r" rtl="1" fontAlgn="auto">
              <a:spcAft>
                <a:spcPts val="0"/>
              </a:spcAft>
              <a:buFont typeface="Wingdings" pitchFamily="2" charset="2"/>
              <a:buChar char="q"/>
            </a:pPr>
            <a:r>
              <a:rPr lang="ar-BH" sz="2200" dirty="0" smtClean="0">
                <a:solidFill>
                  <a:prstClr val="black"/>
                </a:solidFill>
                <a:latin typeface="Sakkal Majalla" pitchFamily="2" charset="-78"/>
                <a:cs typeface="Sakkal Majalla" pitchFamily="2" charset="-78"/>
              </a:rPr>
              <a:t>كفالة </a:t>
            </a:r>
            <a:r>
              <a:rPr lang="ar-BH" sz="2200" dirty="0">
                <a:solidFill>
                  <a:prstClr val="black"/>
                </a:solidFill>
                <a:latin typeface="Sakkal Majalla" pitchFamily="2" charset="-78"/>
                <a:cs typeface="Sakkal Majalla" pitchFamily="2" charset="-78"/>
              </a:rPr>
              <a:t>نزاهة التعاملات والتي تقتضي كفالة المساواة التامة بين المتعاملين ومكافحة صور الغش والتدليس.</a:t>
            </a:r>
          </a:p>
          <a:p>
            <a:pPr lvl="0" algn="r" rtl="1" fontAlgn="auto">
              <a:spcAft>
                <a:spcPts val="0"/>
              </a:spcAft>
              <a:buFont typeface="Wingdings" pitchFamily="2" charset="2"/>
              <a:buChar char="q"/>
            </a:pPr>
            <a:r>
              <a:rPr lang="ar-BH" sz="2200" dirty="0" smtClean="0">
                <a:solidFill>
                  <a:prstClr val="black"/>
                </a:solidFill>
                <a:latin typeface="Sakkal Majalla" pitchFamily="2" charset="-78"/>
                <a:cs typeface="Sakkal Majalla" pitchFamily="2" charset="-78"/>
              </a:rPr>
              <a:t>التأكد </a:t>
            </a:r>
            <a:r>
              <a:rPr lang="ar-BH" sz="2200" dirty="0">
                <a:solidFill>
                  <a:prstClr val="black"/>
                </a:solidFill>
                <a:latin typeface="Sakkal Majalla" pitchFamily="2" charset="-78"/>
                <a:cs typeface="Sakkal Majalla" pitchFamily="2" charset="-78"/>
              </a:rPr>
              <a:t>من كفاية وصحة المعلومات المتاحة، والذي يشمل محاربة عدم الإفصاح والافصاح غير الكامل أو غير الدقيق أو الافصاح الفاسد أو المتأخر.</a:t>
            </a:r>
          </a:p>
          <a:p>
            <a:pPr lvl="0" algn="r" rtl="1" fontAlgn="auto">
              <a:spcAft>
                <a:spcPts val="0"/>
              </a:spcAft>
              <a:buFont typeface="Wingdings" pitchFamily="2" charset="2"/>
              <a:buChar char="q"/>
            </a:pPr>
            <a:r>
              <a:rPr lang="ar-BH" sz="2200" dirty="0" smtClean="0">
                <a:solidFill>
                  <a:prstClr val="black"/>
                </a:solidFill>
                <a:latin typeface="Sakkal Majalla" pitchFamily="2" charset="-78"/>
                <a:cs typeface="Sakkal Majalla" pitchFamily="2" charset="-78"/>
              </a:rPr>
              <a:t>كفالة </a:t>
            </a:r>
            <a:r>
              <a:rPr lang="ar-BH" sz="2200" dirty="0">
                <a:solidFill>
                  <a:prstClr val="black"/>
                </a:solidFill>
                <a:latin typeface="Sakkal Majalla" pitchFamily="2" charset="-78"/>
                <a:cs typeface="Sakkal Majalla" pitchFamily="2" charset="-78"/>
              </a:rPr>
              <a:t>سرية البيانات الخاصة بالعمليات والمتعاملين.</a:t>
            </a:r>
          </a:p>
          <a:p>
            <a:pPr lvl="0" algn="r" rtl="1" fontAlgn="auto">
              <a:spcAft>
                <a:spcPts val="0"/>
              </a:spcAft>
              <a:buFont typeface="Wingdings" pitchFamily="2" charset="2"/>
              <a:buChar char="q"/>
            </a:pPr>
            <a:r>
              <a:rPr lang="ar-BH" sz="2200" dirty="0" smtClean="0">
                <a:solidFill>
                  <a:prstClr val="black"/>
                </a:solidFill>
                <a:latin typeface="Sakkal Majalla" pitchFamily="2" charset="-78"/>
                <a:cs typeface="Sakkal Majalla" pitchFamily="2" charset="-78"/>
              </a:rPr>
              <a:t>ضمان </a:t>
            </a:r>
            <a:r>
              <a:rPr lang="ar-BH" sz="2200" dirty="0">
                <a:solidFill>
                  <a:prstClr val="black"/>
                </a:solidFill>
                <a:latin typeface="Sakkal Majalla" pitchFamily="2" charset="-78"/>
                <a:cs typeface="Sakkal Majalla" pitchFamily="2" charset="-78"/>
              </a:rPr>
              <a:t>انتظام عمل جهات التمويل.</a:t>
            </a:r>
          </a:p>
          <a:p>
            <a:pPr lvl="0" algn="r" rtl="1" fontAlgn="auto">
              <a:spcAft>
                <a:spcPts val="0"/>
              </a:spcAft>
              <a:buFont typeface="Wingdings" pitchFamily="2" charset="2"/>
              <a:buChar char="q"/>
            </a:pPr>
            <a:r>
              <a:rPr lang="ar-BH" sz="2200" dirty="0" smtClean="0">
                <a:solidFill>
                  <a:prstClr val="black"/>
                </a:solidFill>
                <a:latin typeface="Sakkal Majalla" pitchFamily="2" charset="-78"/>
                <a:cs typeface="Sakkal Majalla" pitchFamily="2" charset="-78"/>
              </a:rPr>
              <a:t>احترام </a:t>
            </a:r>
            <a:r>
              <a:rPr lang="ar-BH" sz="2200" dirty="0">
                <a:solidFill>
                  <a:prstClr val="black"/>
                </a:solidFill>
                <a:latin typeface="Sakkal Majalla" pitchFamily="2" charset="-78"/>
                <a:cs typeface="Sakkal Majalla" pitchFamily="2" charset="-78"/>
              </a:rPr>
              <a:t>الأحكام الآمرة في تشريعات التمويل.</a:t>
            </a:r>
          </a:p>
          <a:p>
            <a:endParaRPr lang="en-US" dirty="0"/>
          </a:p>
        </p:txBody>
      </p:sp>
      <p:sp>
        <p:nvSpPr>
          <p:cNvPr id="4" name="Slide Number Placeholder 3"/>
          <p:cNvSpPr>
            <a:spLocks noGrp="1"/>
          </p:cNvSpPr>
          <p:nvPr>
            <p:ph type="sldNum" sz="quarter" idx="12"/>
          </p:nvPr>
        </p:nvSpPr>
        <p:spPr/>
        <p:txBody>
          <a:bodyPr/>
          <a:lstStyle/>
          <a:p>
            <a:pPr>
              <a:defRPr/>
            </a:pPr>
            <a:fld id="{D948CA22-1881-4178-A7C9-812CB199D74B}" type="slidenum">
              <a:rPr lang="en-US" smtClean="0">
                <a:solidFill>
                  <a:prstClr val="black">
                    <a:tint val="75000"/>
                  </a:prstClr>
                </a:solidFill>
              </a:rPr>
              <a:pPr>
                <a:defRPr/>
              </a:pPr>
              <a:t>22</a:t>
            </a:fld>
            <a:endParaRPr lang="en-US">
              <a:solidFill>
                <a:prstClr val="black">
                  <a:tint val="75000"/>
                </a:prstClr>
              </a:solidFill>
            </a:endParaRPr>
          </a:p>
        </p:txBody>
      </p:sp>
    </p:spTree>
    <p:extLst>
      <p:ext uri="{BB962C8B-B14F-4D97-AF65-F5344CB8AC3E}">
        <p14:creationId xmlns:p14="http://schemas.microsoft.com/office/powerpoint/2010/main" val="1885818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marL="342900" lvl="0" indent="-342900" rtl="1">
              <a:lnSpc>
                <a:spcPct val="100000"/>
              </a:lnSpc>
              <a:spcBef>
                <a:spcPct val="20000"/>
              </a:spcBef>
            </a:pPr>
            <a:r>
              <a:rPr lang="ar-BH" sz="3200" b="1" dirty="0" smtClean="0">
                <a:solidFill>
                  <a:srgbClr val="C00000"/>
                </a:solidFill>
                <a:effectLst/>
                <a:latin typeface="Sakkal Majalla" pitchFamily="2" charset="-78"/>
                <a:ea typeface="+mn-ea"/>
                <a:cs typeface="Sakkal Majalla" pitchFamily="2" charset="-78"/>
              </a:rPr>
              <a:t>أهم </a:t>
            </a:r>
            <a:r>
              <a:rPr lang="ar-SA" sz="3200" b="1" dirty="0" smtClean="0">
                <a:solidFill>
                  <a:srgbClr val="C00000"/>
                </a:solidFill>
                <a:effectLst/>
                <a:latin typeface="Sakkal Majalla" pitchFamily="2" charset="-78"/>
                <a:ea typeface="+mn-ea"/>
                <a:cs typeface="Sakkal Majalla" pitchFamily="2" charset="-78"/>
              </a:rPr>
              <a:t>أهداف </a:t>
            </a:r>
            <a:r>
              <a:rPr lang="ar-SA" sz="3200" b="1" dirty="0">
                <a:solidFill>
                  <a:srgbClr val="C00000"/>
                </a:solidFill>
                <a:effectLst/>
                <a:latin typeface="Sakkal Majalla" pitchFamily="2" charset="-78"/>
                <a:ea typeface="+mn-ea"/>
                <a:cs typeface="Sakkal Majalla" pitchFamily="2" charset="-78"/>
              </a:rPr>
              <a:t>الحماية الجنائية </a:t>
            </a:r>
            <a:r>
              <a:rPr lang="ar-BH" sz="3200" b="1" dirty="0" smtClean="0">
                <a:solidFill>
                  <a:srgbClr val="C00000"/>
                </a:solidFill>
                <a:effectLst/>
                <a:latin typeface="Sakkal Majalla" pitchFamily="2" charset="-78"/>
                <a:ea typeface="+mn-ea"/>
                <a:cs typeface="Sakkal Majalla" pitchFamily="2" charset="-78"/>
              </a:rPr>
              <a:t>لسوق الأوراق المالية</a:t>
            </a:r>
            <a:r>
              <a:rPr lang="ar-SA" sz="3200" b="1" dirty="0" smtClean="0">
                <a:solidFill>
                  <a:srgbClr val="C00000"/>
                </a:solidFill>
                <a:effectLst/>
                <a:latin typeface="Sakkal Majalla" pitchFamily="2" charset="-78"/>
                <a:ea typeface="+mn-ea"/>
                <a:cs typeface="Sakkal Majalla" pitchFamily="2" charset="-78"/>
              </a:rPr>
              <a:t>:</a:t>
            </a:r>
            <a:endParaRPr lang="en-US" sz="3200"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algn="r" rtl="1">
              <a:buFont typeface="Wingdings" pitchFamily="2" charset="2"/>
              <a:buChar char="Ø"/>
            </a:pPr>
            <a:r>
              <a:rPr lang="ar-SA" b="1" dirty="0" smtClean="0">
                <a:solidFill>
                  <a:schemeClr val="tx1"/>
                </a:solidFill>
                <a:latin typeface="Sakkal Majalla" pitchFamily="2" charset="-78"/>
                <a:cs typeface="Sakkal Majalla" pitchFamily="2" charset="-78"/>
              </a:rPr>
              <a:t>ضمان كفاءة وحياد الوسيط المالي.</a:t>
            </a:r>
          </a:p>
          <a:p>
            <a:pPr algn="r" rtl="1"/>
            <a:r>
              <a:rPr lang="ar-SA" dirty="0" smtClean="0">
                <a:solidFill>
                  <a:schemeClr val="tx1"/>
                </a:solidFill>
                <a:latin typeface="Sakkal Majalla" pitchFamily="2" charset="-78"/>
                <a:cs typeface="Sakkal Majalla" pitchFamily="2" charset="-78"/>
              </a:rPr>
              <a:t>تجريم ممارسة نشاط التمويل بدون ترخيص</a:t>
            </a:r>
          </a:p>
          <a:p>
            <a:pPr algn="r" rtl="1"/>
            <a:r>
              <a:rPr lang="ar-SA" dirty="0" smtClean="0">
                <a:solidFill>
                  <a:schemeClr val="tx1"/>
                </a:solidFill>
                <a:latin typeface="Sakkal Majalla" pitchFamily="2" charset="-78"/>
                <a:cs typeface="Sakkal Majalla" pitchFamily="2" charset="-78"/>
              </a:rPr>
              <a:t>تجريم الإخلال بواجبات الحيدة </a:t>
            </a:r>
          </a:p>
          <a:p>
            <a:pPr algn="r" rtl="1">
              <a:buFont typeface="Wingdings" pitchFamily="2" charset="2"/>
              <a:buChar char="Ø"/>
            </a:pPr>
            <a:r>
              <a:rPr lang="ar-SA" b="1" dirty="0" smtClean="0">
                <a:solidFill>
                  <a:schemeClr val="tx1"/>
                </a:solidFill>
                <a:latin typeface="Sakkal Majalla" pitchFamily="2" charset="-78"/>
                <a:cs typeface="Sakkal Majalla" pitchFamily="2" charset="-78"/>
              </a:rPr>
              <a:t>كفالة نزاهة التعاملات</a:t>
            </a:r>
          </a:p>
          <a:p>
            <a:pPr algn="r" rtl="1"/>
            <a:r>
              <a:rPr lang="ar-SA" dirty="0" smtClean="0">
                <a:solidFill>
                  <a:schemeClr val="tx1"/>
                </a:solidFill>
                <a:latin typeface="Sakkal Majalla" pitchFamily="2" charset="-78"/>
                <a:cs typeface="Sakkal Majalla" pitchFamily="2" charset="-78"/>
              </a:rPr>
              <a:t>تجريم الإخلال بالمساواة بين المتعاملين</a:t>
            </a:r>
          </a:p>
          <a:p>
            <a:pPr algn="r" rtl="1"/>
            <a:r>
              <a:rPr lang="ar-SA" dirty="0" smtClean="0">
                <a:solidFill>
                  <a:schemeClr val="tx1"/>
                </a:solidFill>
                <a:latin typeface="Sakkal Majalla" pitchFamily="2" charset="-78"/>
                <a:cs typeface="Sakkal Majalla" pitchFamily="2" charset="-78"/>
              </a:rPr>
              <a:t>تجريم الغش والتدليس</a:t>
            </a:r>
          </a:p>
          <a:p>
            <a:pPr algn="r" rtl="1">
              <a:buFont typeface="Wingdings" pitchFamily="2" charset="2"/>
              <a:buChar char="Ø"/>
            </a:pPr>
            <a:r>
              <a:rPr lang="ar-SA" b="1" dirty="0" smtClean="0">
                <a:solidFill>
                  <a:schemeClr val="tx1"/>
                </a:solidFill>
                <a:latin typeface="Sakkal Majalla" pitchFamily="2" charset="-78"/>
                <a:cs typeface="Sakkal Majalla" pitchFamily="2" charset="-78"/>
              </a:rPr>
              <a:t>كفالة سرية البيانات الخاصة بالمتعاملين</a:t>
            </a:r>
          </a:p>
          <a:p>
            <a:pPr algn="r" rtl="1">
              <a:buFont typeface="Wingdings" pitchFamily="2" charset="2"/>
              <a:buChar char="Ø"/>
            </a:pPr>
            <a:r>
              <a:rPr lang="ar-SA" b="1" dirty="0" smtClean="0">
                <a:solidFill>
                  <a:schemeClr val="tx1"/>
                </a:solidFill>
                <a:latin typeface="Sakkal Majalla" pitchFamily="2" charset="-78"/>
                <a:cs typeface="Sakkal Majalla" pitchFamily="2" charset="-78"/>
              </a:rPr>
              <a:t>التأكد من كفاية وصحة المعلومات المتاحة:</a:t>
            </a:r>
          </a:p>
          <a:p>
            <a:pPr algn="r" rtl="1"/>
            <a:r>
              <a:rPr lang="ar-SA" dirty="0" smtClean="0">
                <a:solidFill>
                  <a:schemeClr val="tx1"/>
                </a:solidFill>
                <a:latin typeface="Sakkal Majalla" pitchFamily="2" charset="-78"/>
                <a:cs typeface="Sakkal Majalla" pitchFamily="2" charset="-78"/>
              </a:rPr>
              <a:t>تجريم عدم الإفصاح أو الإفصاح غير الكامل أو غير الدقيق عن المعلومات المتاحة.</a:t>
            </a:r>
          </a:p>
          <a:p>
            <a:pPr algn="r" rtl="1"/>
            <a:r>
              <a:rPr lang="ar-SA" dirty="0" smtClean="0">
                <a:solidFill>
                  <a:schemeClr val="tx1"/>
                </a:solidFill>
                <a:latin typeface="Sakkal Majalla" pitchFamily="2" charset="-78"/>
                <a:cs typeface="Sakkal Majalla" pitchFamily="2" charset="-78"/>
              </a:rPr>
              <a:t>تجريم الإفصاح عن معلومات غير صحيحة أو التلاعب في المعلومات المفصح عنها.</a:t>
            </a:r>
            <a:endParaRPr lang="en-US" dirty="0" smtClean="0">
              <a:solidFill>
                <a:schemeClr val="tx1"/>
              </a:solidFill>
              <a:latin typeface="Sakkal Majalla" pitchFamily="2" charset="-78"/>
              <a:cs typeface="Sakkal Majalla" pitchFamily="2" charset="-78"/>
            </a:endParaRPr>
          </a:p>
          <a:p>
            <a:pPr algn="r" rtl="1">
              <a:buFont typeface="Wingdings" pitchFamily="2" charset="2"/>
              <a:buChar char="Ø"/>
            </a:pPr>
            <a:r>
              <a:rPr lang="ar-SA" b="1" dirty="0" smtClean="0">
                <a:solidFill>
                  <a:schemeClr val="tx1"/>
                </a:solidFill>
                <a:latin typeface="Sakkal Majalla" pitchFamily="2" charset="-78"/>
                <a:cs typeface="Sakkal Majalla" pitchFamily="2" charset="-78"/>
              </a:rPr>
              <a:t>ضمان انتظام عمل جهات التمويل. </a:t>
            </a:r>
          </a:p>
          <a:p>
            <a:pPr algn="r" rtl="1">
              <a:buFont typeface="Wingdings" pitchFamily="2" charset="2"/>
              <a:buChar char="Ø"/>
            </a:pPr>
            <a:r>
              <a:rPr lang="ar-SA" b="1" dirty="0" smtClean="0">
                <a:solidFill>
                  <a:schemeClr val="tx1"/>
                </a:solidFill>
                <a:latin typeface="Sakkal Majalla" pitchFamily="2" charset="-78"/>
                <a:cs typeface="Sakkal Majalla" pitchFamily="2" charset="-78"/>
              </a:rPr>
              <a:t>احترام الأحكام الآمرة في تشريعات التمويل.</a:t>
            </a:r>
            <a:endParaRPr lang="en-US" b="1" dirty="0" smtClean="0">
              <a:solidFill>
                <a:schemeClr val="tx1"/>
              </a:solidFill>
              <a:latin typeface="Sakkal Majalla" pitchFamily="2" charset="-78"/>
              <a:cs typeface="Sakkal Majalla" pitchFamily="2" charset="-78"/>
            </a:endParaRPr>
          </a:p>
          <a:p>
            <a:pPr algn="r" rtl="1">
              <a:buFont typeface="Wingdings" pitchFamily="2" charset="2"/>
              <a:buChar char="Ø"/>
            </a:pPr>
            <a:endParaRPr lang="ar-SA" b="1" dirty="0" smtClean="0"/>
          </a:p>
          <a:p>
            <a:pPr algn="r" rtl="1"/>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rtl="1">
              <a:buNone/>
            </a:pPr>
            <a:endParaRPr lang="ar-BH" sz="3600" b="1" dirty="0" smtClean="0">
              <a:solidFill>
                <a:srgbClr val="C00000"/>
              </a:solidFill>
              <a:latin typeface="Sakkal Majalla" pitchFamily="2" charset="-78"/>
              <a:cs typeface="Sakkal Majalla" pitchFamily="2" charset="-78"/>
            </a:endParaRPr>
          </a:p>
          <a:p>
            <a:pPr marL="0" indent="0" algn="ctr" rtl="1">
              <a:buNone/>
            </a:pPr>
            <a:endParaRPr lang="ar-BH" sz="3600" b="1" dirty="0">
              <a:solidFill>
                <a:srgbClr val="C00000"/>
              </a:solidFill>
              <a:latin typeface="Sakkal Majalla" pitchFamily="2" charset="-78"/>
              <a:cs typeface="Sakkal Majalla" pitchFamily="2" charset="-78"/>
            </a:endParaRPr>
          </a:p>
          <a:p>
            <a:pPr marL="0" indent="0" algn="ctr" rtl="1">
              <a:buNone/>
            </a:pPr>
            <a:r>
              <a:rPr lang="ar-BH" sz="3600" b="1" dirty="0" smtClean="0">
                <a:solidFill>
                  <a:srgbClr val="C00000"/>
                </a:solidFill>
                <a:latin typeface="Sakkal Majalla" pitchFamily="2" charset="-78"/>
                <a:cs typeface="Sakkal Majalla" pitchFamily="2" charset="-78"/>
              </a:rPr>
              <a:t>دور </a:t>
            </a:r>
            <a:r>
              <a:rPr lang="ar-BH" sz="3600" b="1" dirty="0">
                <a:solidFill>
                  <a:srgbClr val="C00000"/>
                </a:solidFill>
                <a:latin typeface="Sakkal Majalla" pitchFamily="2" charset="-78"/>
                <a:cs typeface="Sakkal Majalla" pitchFamily="2" charset="-78"/>
              </a:rPr>
              <a:t>الهيئات الرقابية في مجال الملاحقة الجنائية</a:t>
            </a:r>
            <a:endParaRPr lang="en-US" sz="3600" b="1" dirty="0">
              <a:solidFill>
                <a:srgbClr val="C00000"/>
              </a:solidFill>
            </a:endParaRPr>
          </a:p>
        </p:txBody>
      </p:sp>
    </p:spTree>
    <p:extLst>
      <p:ext uri="{BB962C8B-B14F-4D97-AF65-F5344CB8AC3E}">
        <p14:creationId xmlns:p14="http://schemas.microsoft.com/office/powerpoint/2010/main" val="287658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marL="342900" lvl="0" indent="-342900" rtl="1">
              <a:lnSpc>
                <a:spcPct val="100000"/>
              </a:lnSpc>
              <a:spcBef>
                <a:spcPct val="20000"/>
              </a:spcBef>
            </a:pPr>
            <a:r>
              <a:rPr lang="ar-SA" sz="3200" b="1" dirty="0">
                <a:solidFill>
                  <a:srgbClr val="C00000"/>
                </a:solidFill>
                <a:effectLst/>
                <a:latin typeface="Sakkal Majalla" pitchFamily="2" charset="-78"/>
                <a:ea typeface="+mn-ea"/>
                <a:cs typeface="Sakkal Majalla" pitchFamily="2" charset="-78"/>
              </a:rPr>
              <a:t>ذاتية أحكام المسئولية الجنائية في جرائم التمويل</a:t>
            </a:r>
            <a:r>
              <a:rPr lang="ar-SA" sz="3200" b="1" dirty="0" smtClean="0">
                <a:solidFill>
                  <a:srgbClr val="C00000"/>
                </a:solidFill>
                <a:effectLst/>
                <a:latin typeface="Sakkal Majalla" pitchFamily="2" charset="-78"/>
                <a:ea typeface="+mn-ea"/>
                <a:cs typeface="Sakkal Majalla" pitchFamily="2" charset="-78"/>
              </a:rPr>
              <a:t>:</a:t>
            </a:r>
            <a:endParaRPr lang="en-US" sz="3200"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p:txBody>
          <a:bodyPr>
            <a:normAutofit lnSpcReduction="10000"/>
          </a:bodyPr>
          <a:lstStyle/>
          <a:p>
            <a:pPr algn="r" rtl="1">
              <a:buFont typeface="Wingdings" pitchFamily="2" charset="2"/>
              <a:buChar char="Ø"/>
            </a:pPr>
            <a:r>
              <a:rPr lang="ar-SA" b="1" dirty="0" smtClean="0">
                <a:solidFill>
                  <a:schemeClr val="tx1"/>
                </a:solidFill>
                <a:latin typeface="Sakkal Majalla" pitchFamily="2" charset="-78"/>
                <a:cs typeface="Sakkal Majalla" pitchFamily="2" charset="-78"/>
              </a:rPr>
              <a:t>الأنواع المختلفة للمسئولية :</a:t>
            </a:r>
          </a:p>
          <a:p>
            <a:pPr algn="r" rtl="1"/>
            <a:r>
              <a:rPr lang="ar-SA" dirty="0" smtClean="0">
                <a:solidFill>
                  <a:schemeClr val="tx1"/>
                </a:solidFill>
                <a:latin typeface="Sakkal Majalla" pitchFamily="2" charset="-78"/>
                <a:cs typeface="Sakkal Majalla" pitchFamily="2" charset="-78"/>
              </a:rPr>
              <a:t>فكرة المسئولية الشخصية في مواجهة المسئولية الموضوعية.</a:t>
            </a:r>
          </a:p>
          <a:p>
            <a:pPr algn="r" rtl="1"/>
            <a:r>
              <a:rPr lang="ar-SA" dirty="0" smtClean="0">
                <a:solidFill>
                  <a:schemeClr val="tx1"/>
                </a:solidFill>
                <a:latin typeface="Sakkal Majalla" pitchFamily="2" charset="-78"/>
                <a:cs typeface="Sakkal Majalla" pitchFamily="2" charset="-78"/>
              </a:rPr>
              <a:t>المسئولية الجنائية للشخص المعنوي.</a:t>
            </a:r>
          </a:p>
          <a:p>
            <a:pPr algn="r" rtl="1"/>
            <a:r>
              <a:rPr lang="ar-SA" dirty="0" smtClean="0">
                <a:solidFill>
                  <a:schemeClr val="tx1"/>
                </a:solidFill>
                <a:latin typeface="Sakkal Majalla" pitchFamily="2" charset="-78"/>
                <a:cs typeface="Sakkal Majalla" pitchFamily="2" charset="-78"/>
              </a:rPr>
              <a:t>مسئولية المسئول عن الإدارة الفعلية. </a:t>
            </a:r>
          </a:p>
          <a:p>
            <a:pPr algn="r" rtl="1">
              <a:buFont typeface="Wingdings" pitchFamily="2" charset="2"/>
              <a:buChar char="Ø"/>
            </a:pPr>
            <a:endParaRPr lang="ar-BH" b="1" dirty="0" smtClean="0">
              <a:solidFill>
                <a:schemeClr val="tx1"/>
              </a:solidFill>
              <a:latin typeface="Sakkal Majalla" pitchFamily="2" charset="-78"/>
              <a:cs typeface="Sakkal Majalla" pitchFamily="2" charset="-78"/>
            </a:endParaRPr>
          </a:p>
          <a:p>
            <a:pPr algn="r" rtl="1">
              <a:buFont typeface="Wingdings" pitchFamily="2" charset="2"/>
              <a:buChar char="Ø"/>
            </a:pPr>
            <a:r>
              <a:rPr lang="ar-SA" b="1" dirty="0" smtClean="0">
                <a:solidFill>
                  <a:schemeClr val="tx1"/>
                </a:solidFill>
                <a:latin typeface="Sakkal Majalla" pitchFamily="2" charset="-78"/>
                <a:cs typeface="Sakkal Majalla" pitchFamily="2" charset="-78"/>
              </a:rPr>
              <a:t>الركن المادي في جرائم التمويل: </a:t>
            </a:r>
          </a:p>
          <a:p>
            <a:pPr algn="r" rtl="1"/>
            <a:r>
              <a:rPr lang="ar-SA" dirty="0" smtClean="0">
                <a:solidFill>
                  <a:schemeClr val="tx1"/>
                </a:solidFill>
                <a:latin typeface="Sakkal Majalla" pitchFamily="2" charset="-78"/>
                <a:cs typeface="Sakkal Majalla" pitchFamily="2" charset="-78"/>
              </a:rPr>
              <a:t>جرائم السلوك وجرائم النتيجة </a:t>
            </a:r>
          </a:p>
          <a:p>
            <a:pPr algn="r" rtl="1">
              <a:buFont typeface="Wingdings" pitchFamily="2" charset="2"/>
              <a:buChar char="Ø"/>
            </a:pPr>
            <a:endParaRPr lang="ar-BH" b="1" dirty="0" smtClean="0">
              <a:solidFill>
                <a:schemeClr val="tx1"/>
              </a:solidFill>
              <a:latin typeface="Sakkal Majalla" pitchFamily="2" charset="-78"/>
              <a:cs typeface="Sakkal Majalla" pitchFamily="2" charset="-78"/>
            </a:endParaRPr>
          </a:p>
          <a:p>
            <a:pPr algn="r" rtl="1">
              <a:buFont typeface="Wingdings" pitchFamily="2" charset="2"/>
              <a:buChar char="Ø"/>
            </a:pPr>
            <a:r>
              <a:rPr lang="ar-SA" b="1" dirty="0" smtClean="0">
                <a:solidFill>
                  <a:schemeClr val="tx1"/>
                </a:solidFill>
                <a:latin typeface="Sakkal Majalla" pitchFamily="2" charset="-78"/>
                <a:cs typeface="Sakkal Majalla" pitchFamily="2" charset="-78"/>
              </a:rPr>
              <a:t>الركن المعنوي في جرائم التمويل:</a:t>
            </a:r>
          </a:p>
          <a:p>
            <a:pPr algn="r" rtl="1"/>
            <a:r>
              <a:rPr lang="ar-SA" dirty="0" smtClean="0">
                <a:solidFill>
                  <a:schemeClr val="tx1"/>
                </a:solidFill>
                <a:latin typeface="Sakkal Majalla" pitchFamily="2" charset="-78"/>
                <a:cs typeface="Sakkal Majalla" pitchFamily="2" charset="-78"/>
              </a:rPr>
              <a:t>العمد والخطأ</a:t>
            </a:r>
          </a:p>
          <a:p>
            <a:pPr algn="r" rtl="1"/>
            <a:r>
              <a:rPr lang="ar-SA" dirty="0" smtClean="0">
                <a:solidFill>
                  <a:schemeClr val="tx1"/>
                </a:solidFill>
                <a:latin typeface="Sakkal Majalla" pitchFamily="2" charset="-78"/>
                <a:cs typeface="Sakkal Majalla" pitchFamily="2" charset="-78"/>
              </a:rPr>
              <a:t>القصد العام والقصد الخاص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rtl="1">
              <a:lnSpc>
                <a:spcPct val="100000"/>
              </a:lnSpc>
            </a:pPr>
            <a:r>
              <a:rPr lang="ar-SA" sz="3200" b="1" dirty="0" smtClean="0">
                <a:solidFill>
                  <a:srgbClr val="C00000"/>
                </a:solidFill>
                <a:latin typeface="Sakkal Majalla" pitchFamily="2" charset="-78"/>
                <a:cs typeface="Sakkal Majalla" pitchFamily="2" charset="-78"/>
              </a:rPr>
              <a:t>دور </a:t>
            </a:r>
            <a:r>
              <a:rPr lang="ar-BH" sz="3200" b="1" dirty="0" smtClean="0">
                <a:solidFill>
                  <a:srgbClr val="C00000"/>
                </a:solidFill>
                <a:latin typeface="Sakkal Majalla" pitchFamily="2" charset="-78"/>
                <a:cs typeface="Sakkal Majalla" pitchFamily="2" charset="-78"/>
              </a:rPr>
              <a:t>هيئات الرقابة </a:t>
            </a:r>
            <a:r>
              <a:rPr lang="ar-SA" sz="3200" b="1" dirty="0" smtClean="0">
                <a:solidFill>
                  <a:srgbClr val="C00000"/>
                </a:solidFill>
                <a:latin typeface="Sakkal Majalla" pitchFamily="2" charset="-78"/>
                <a:cs typeface="Sakkal Majalla" pitchFamily="2" charset="-78"/>
              </a:rPr>
              <a:t>في الخصومة الجنائية</a:t>
            </a:r>
            <a:r>
              <a:rPr lang="ar-BH" sz="3200" b="1" dirty="0" smtClean="0">
                <a:solidFill>
                  <a:srgbClr val="C00000"/>
                </a:solidFill>
                <a:latin typeface="Sakkal Majalla" pitchFamily="2" charset="-78"/>
                <a:cs typeface="Sakkal Majalla" pitchFamily="2" charset="-78"/>
              </a:rPr>
              <a:t/>
            </a:r>
            <a:br>
              <a:rPr lang="ar-BH" sz="3200" b="1" dirty="0" smtClean="0">
                <a:solidFill>
                  <a:srgbClr val="C00000"/>
                </a:solidFill>
                <a:latin typeface="Sakkal Majalla" pitchFamily="2" charset="-78"/>
                <a:cs typeface="Sakkal Majalla" pitchFamily="2" charset="-78"/>
              </a:rPr>
            </a:br>
            <a:r>
              <a:rPr lang="ar-BH" sz="3200" b="1" dirty="0" smtClean="0">
                <a:solidFill>
                  <a:srgbClr val="C00000"/>
                </a:solidFill>
                <a:latin typeface="Sakkal Majalla" pitchFamily="2" charset="-78"/>
                <a:cs typeface="Sakkal Majalla" pitchFamily="2" charset="-78"/>
              </a:rPr>
              <a:t>مثال الهيئة العامة للرقابة المالية في مصر</a:t>
            </a:r>
            <a:endParaRPr lang="en-US" sz="3200"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p:txBody>
          <a:bodyPr/>
          <a:lstStyle/>
          <a:p>
            <a:pPr algn="r" rtl="1"/>
            <a:r>
              <a:rPr lang="ar-SA" dirty="0" smtClean="0">
                <a:solidFill>
                  <a:schemeClr val="tx1"/>
                </a:solidFill>
                <a:latin typeface="Sakkal Majalla" pitchFamily="2" charset="-78"/>
                <a:cs typeface="Sakkal Majalla" pitchFamily="2" charset="-78"/>
              </a:rPr>
              <a:t>صفة الضبطية القضائية.</a:t>
            </a:r>
          </a:p>
          <a:p>
            <a:pPr algn="r" rtl="1"/>
            <a:r>
              <a:rPr lang="ar-SA" dirty="0" smtClean="0">
                <a:solidFill>
                  <a:schemeClr val="tx1"/>
                </a:solidFill>
                <a:latin typeface="Sakkal Majalla" pitchFamily="2" charset="-78"/>
                <a:cs typeface="Sakkal Majalla" pitchFamily="2" charset="-78"/>
              </a:rPr>
              <a:t>تقارير الفحص الفني.</a:t>
            </a:r>
          </a:p>
          <a:p>
            <a:pPr algn="r" rtl="1"/>
            <a:r>
              <a:rPr lang="ar-SA" dirty="0" smtClean="0">
                <a:solidFill>
                  <a:schemeClr val="tx1"/>
                </a:solidFill>
                <a:latin typeface="Sakkal Majalla" pitchFamily="2" charset="-78"/>
                <a:cs typeface="Sakkal Majalla" pitchFamily="2" charset="-78"/>
              </a:rPr>
              <a:t>طلب اتخاذ إجراءات التحقيق أو رفع الدعوى الجنائية.</a:t>
            </a:r>
          </a:p>
          <a:p>
            <a:pPr algn="r" rtl="1"/>
            <a:r>
              <a:rPr lang="ar-SA" dirty="0" smtClean="0">
                <a:solidFill>
                  <a:schemeClr val="tx1"/>
                </a:solidFill>
                <a:latin typeface="Sakkal Majalla" pitchFamily="2" charset="-78"/>
                <a:cs typeface="Sakkal Majalla" pitchFamily="2" charset="-78"/>
              </a:rPr>
              <a:t>تقديم الخبرة والمشورة الفنية.</a:t>
            </a:r>
          </a:p>
          <a:p>
            <a:pPr algn="r" rtl="1"/>
            <a:r>
              <a:rPr lang="ar-SA" dirty="0" smtClean="0">
                <a:solidFill>
                  <a:schemeClr val="tx1"/>
                </a:solidFill>
                <a:latin typeface="Sakkal Majalla" pitchFamily="2" charset="-78"/>
                <a:cs typeface="Sakkal Majalla" pitchFamily="2" charset="-78"/>
              </a:rPr>
              <a:t>التصالح.</a:t>
            </a:r>
          </a:p>
          <a:p>
            <a:pPr algn="r" rtl="1"/>
            <a:r>
              <a:rPr lang="ar-SA" dirty="0" smtClean="0">
                <a:solidFill>
                  <a:schemeClr val="tx1"/>
                </a:solidFill>
                <a:latin typeface="Sakkal Majalla" pitchFamily="2" charset="-78"/>
                <a:cs typeface="Sakkal Majalla" pitchFamily="2" charset="-78"/>
              </a:rPr>
              <a:t>ترشيح المتخصصين في سجل خبراء المحاكم الاقتصادية.</a:t>
            </a:r>
            <a:endParaRPr lang="en-US" dirty="0" smtClean="0">
              <a:solidFill>
                <a:schemeClr val="tx1"/>
              </a:solidFill>
              <a:latin typeface="Sakkal Majalla" pitchFamily="2" charset="-78"/>
              <a:cs typeface="Sakkal Majalla" pitchFamily="2" charset="-78"/>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marL="342900" lvl="0" indent="-342900" rtl="1">
              <a:lnSpc>
                <a:spcPct val="100000"/>
              </a:lnSpc>
              <a:spcBef>
                <a:spcPct val="20000"/>
              </a:spcBef>
            </a:pPr>
            <a:r>
              <a:rPr lang="ar-SA" sz="3200" b="1" dirty="0">
                <a:solidFill>
                  <a:srgbClr val="C00000"/>
                </a:solidFill>
                <a:effectLst/>
                <a:latin typeface="Sakkal Majalla" pitchFamily="2" charset="-78"/>
                <a:ea typeface="+mn-ea"/>
                <a:cs typeface="Sakkal Majalla" pitchFamily="2" charset="-78"/>
              </a:rPr>
              <a:t>ذاتية إجراءات الخصومة الجنائية في جرائم التمويل:</a:t>
            </a:r>
            <a:br>
              <a:rPr lang="ar-SA" sz="3200" b="1" dirty="0">
                <a:solidFill>
                  <a:srgbClr val="C00000"/>
                </a:solidFill>
                <a:effectLst/>
                <a:latin typeface="Sakkal Majalla" pitchFamily="2" charset="-78"/>
                <a:ea typeface="+mn-ea"/>
                <a:cs typeface="Sakkal Majalla" pitchFamily="2" charset="-78"/>
              </a:rPr>
            </a:br>
            <a:r>
              <a:rPr lang="ar-BH" sz="3200" b="1" dirty="0" smtClean="0">
                <a:solidFill>
                  <a:srgbClr val="C00000"/>
                </a:solidFill>
                <a:effectLst/>
                <a:latin typeface="Sakkal Majalla" pitchFamily="2" charset="-78"/>
                <a:cs typeface="Sakkal Majalla" pitchFamily="2" charset="-78"/>
              </a:rPr>
              <a:t>مثال الهيئة العامة للرقابة المالية في مصر</a:t>
            </a:r>
            <a:r>
              <a:rPr lang="ar-SA" sz="3200" b="1" dirty="0" smtClean="0">
                <a:solidFill>
                  <a:srgbClr val="C00000"/>
                </a:solidFill>
                <a:effectLst/>
                <a:latin typeface="Sakkal Majalla" pitchFamily="2" charset="-78"/>
                <a:cs typeface="Sakkal Majalla" pitchFamily="2" charset="-78"/>
              </a:rPr>
              <a:t>(تابع)</a:t>
            </a:r>
            <a:endParaRPr lang="en-US" sz="3200" b="1" dirty="0">
              <a:solidFill>
                <a:srgbClr val="C00000"/>
              </a:solidFill>
              <a:effectLst/>
              <a:latin typeface="Sakkal Majalla" pitchFamily="2" charset="-78"/>
              <a:cs typeface="Sakkal Majalla" pitchFamily="2" charset="-78"/>
            </a:endParaRPr>
          </a:p>
        </p:txBody>
      </p:sp>
      <p:sp>
        <p:nvSpPr>
          <p:cNvPr id="3" name="Content Placeholder 2"/>
          <p:cNvSpPr>
            <a:spLocks noGrp="1"/>
          </p:cNvSpPr>
          <p:nvPr>
            <p:ph idx="1"/>
          </p:nvPr>
        </p:nvSpPr>
        <p:spPr>
          <a:xfrm>
            <a:off x="457200" y="1295400"/>
            <a:ext cx="8229600" cy="5333999"/>
          </a:xfrm>
        </p:spPr>
        <p:txBody>
          <a:bodyPr>
            <a:normAutofit fontScale="92500" lnSpcReduction="20000"/>
          </a:bodyPr>
          <a:lstStyle/>
          <a:p>
            <a:pPr algn="r" rtl="1">
              <a:buFont typeface="Wingdings" pitchFamily="2" charset="2"/>
              <a:buChar char="Ø"/>
            </a:pPr>
            <a:r>
              <a:rPr lang="ar-SA" b="1" dirty="0" smtClean="0">
                <a:solidFill>
                  <a:schemeClr val="tx1"/>
                </a:solidFill>
                <a:latin typeface="Sakkal Majalla" pitchFamily="2" charset="-78"/>
                <a:cs typeface="Sakkal Majalla" pitchFamily="2" charset="-78"/>
              </a:rPr>
              <a:t>مرحلة الضبطية القضائية:</a:t>
            </a:r>
          </a:p>
          <a:p>
            <a:pPr algn="r" rtl="1"/>
            <a:r>
              <a:rPr lang="ar-SA" dirty="0" smtClean="0">
                <a:solidFill>
                  <a:schemeClr val="tx1"/>
                </a:solidFill>
                <a:latin typeface="Sakkal Majalla" pitchFamily="2" charset="-78"/>
                <a:cs typeface="Sakkal Majalla" pitchFamily="2" charset="-78"/>
              </a:rPr>
              <a:t>منح صفة الضبطية القضائية بالاسم أو بالوظيفة أو بكليهما. </a:t>
            </a:r>
          </a:p>
          <a:p>
            <a:pPr algn="r" rtl="1"/>
            <a:r>
              <a:rPr lang="ar-SA" dirty="0" smtClean="0">
                <a:solidFill>
                  <a:schemeClr val="tx1"/>
                </a:solidFill>
                <a:latin typeface="Sakkal Majalla" pitchFamily="2" charset="-78"/>
                <a:cs typeface="Sakkal Majalla" pitchFamily="2" charset="-78"/>
              </a:rPr>
              <a:t>مفهوم الموظف الممنوح صفة الضبطية القضائية.</a:t>
            </a:r>
          </a:p>
          <a:p>
            <a:pPr algn="r" rtl="1">
              <a:buFont typeface="Wingdings" pitchFamily="2" charset="2"/>
              <a:buChar char="Ø"/>
            </a:pPr>
            <a:r>
              <a:rPr lang="ar-SA" b="1" dirty="0" smtClean="0">
                <a:solidFill>
                  <a:schemeClr val="tx1"/>
                </a:solidFill>
                <a:latin typeface="Sakkal Majalla" pitchFamily="2" charset="-78"/>
                <a:cs typeface="Sakkal Majalla" pitchFamily="2" charset="-78"/>
              </a:rPr>
              <a:t>مرحلة التحقيق:</a:t>
            </a:r>
          </a:p>
          <a:p>
            <a:pPr algn="r" rtl="1"/>
            <a:r>
              <a:rPr lang="ar-SA" dirty="0" smtClean="0">
                <a:solidFill>
                  <a:schemeClr val="tx1"/>
                </a:solidFill>
                <a:latin typeface="Sakkal Majalla" pitchFamily="2" charset="-78"/>
                <a:cs typeface="Sakkal Majalla" pitchFamily="2" charset="-78"/>
              </a:rPr>
              <a:t>طلب اتخاذ إجراءات التحقيق مقارنة بطلب تحريك الدعوى الجنائية.</a:t>
            </a:r>
          </a:p>
          <a:p>
            <a:pPr algn="r" rtl="1"/>
            <a:r>
              <a:rPr lang="ar-SA" dirty="0" smtClean="0">
                <a:solidFill>
                  <a:schemeClr val="tx1"/>
                </a:solidFill>
                <a:latin typeface="Sakkal Majalla" pitchFamily="2" charset="-78"/>
                <a:cs typeface="Sakkal Majalla" pitchFamily="2" charset="-78"/>
              </a:rPr>
              <a:t>نطاق الجرائم التي يلزم لتحقيقها طلب من الهيئة.</a:t>
            </a:r>
          </a:p>
          <a:p>
            <a:pPr algn="r" rtl="1">
              <a:buFont typeface="Wingdings" pitchFamily="2" charset="2"/>
              <a:buChar char="Ø"/>
            </a:pPr>
            <a:r>
              <a:rPr lang="ar-SA" b="1" dirty="0" smtClean="0">
                <a:solidFill>
                  <a:schemeClr val="tx1"/>
                </a:solidFill>
                <a:latin typeface="Sakkal Majalla" pitchFamily="2" charset="-78"/>
                <a:cs typeface="Sakkal Majalla" pitchFamily="2" charset="-78"/>
              </a:rPr>
              <a:t>مرحلة المحاكمة:</a:t>
            </a:r>
          </a:p>
          <a:p>
            <a:pPr algn="r" rtl="1"/>
            <a:r>
              <a:rPr lang="ar-SA" dirty="0" smtClean="0">
                <a:solidFill>
                  <a:schemeClr val="tx1"/>
                </a:solidFill>
                <a:latin typeface="Sakkal Majalla" pitchFamily="2" charset="-78"/>
                <a:cs typeface="Sakkal Majalla" pitchFamily="2" charset="-78"/>
              </a:rPr>
              <a:t>نطاق اختصاص المحاكم ا</a:t>
            </a:r>
            <a:r>
              <a:rPr lang="ar-BH" dirty="0" err="1" smtClean="0">
                <a:solidFill>
                  <a:schemeClr val="tx1"/>
                </a:solidFill>
                <a:latin typeface="Sakkal Majalla" pitchFamily="2" charset="-78"/>
                <a:cs typeface="Sakkal Majalla" pitchFamily="2" charset="-78"/>
              </a:rPr>
              <a:t>المتخصة</a:t>
            </a:r>
            <a:r>
              <a:rPr lang="ar-SA" dirty="0" smtClean="0">
                <a:solidFill>
                  <a:schemeClr val="tx1"/>
                </a:solidFill>
                <a:latin typeface="Sakkal Majalla" pitchFamily="2" charset="-78"/>
                <a:cs typeface="Sakkal Majalla" pitchFamily="2" charset="-78"/>
              </a:rPr>
              <a:t>بجرائم التمويل.</a:t>
            </a:r>
          </a:p>
          <a:p>
            <a:pPr algn="r" rtl="1"/>
            <a:r>
              <a:rPr lang="ar-SA" dirty="0" smtClean="0">
                <a:solidFill>
                  <a:schemeClr val="tx1"/>
                </a:solidFill>
                <a:latin typeface="Sakkal Majalla" pitchFamily="2" charset="-78"/>
                <a:cs typeface="Sakkal Majalla" pitchFamily="2" charset="-78"/>
              </a:rPr>
              <a:t>دور الجهات الرقابية في مرحلة المحاكمة.</a:t>
            </a:r>
          </a:p>
          <a:p>
            <a:pPr algn="r" rtl="1">
              <a:buFont typeface="Wingdings" pitchFamily="2" charset="2"/>
              <a:buChar char="Ø"/>
            </a:pPr>
            <a:r>
              <a:rPr lang="ar-SA" b="1" dirty="0" smtClean="0">
                <a:solidFill>
                  <a:schemeClr val="tx1"/>
                </a:solidFill>
                <a:latin typeface="Sakkal Majalla" pitchFamily="2" charset="-78"/>
                <a:cs typeface="Sakkal Majalla" pitchFamily="2" charset="-78"/>
              </a:rPr>
              <a:t>أحكام التصالح:</a:t>
            </a:r>
          </a:p>
          <a:p>
            <a:pPr algn="r" rtl="1"/>
            <a:r>
              <a:rPr lang="ar-SA" dirty="0" smtClean="0">
                <a:solidFill>
                  <a:schemeClr val="tx1"/>
                </a:solidFill>
                <a:latin typeface="Sakkal Majalla" pitchFamily="2" charset="-78"/>
                <a:cs typeface="Sakkal Majalla" pitchFamily="2" charset="-78"/>
              </a:rPr>
              <a:t>توقيت التصالح: موقف التصالح بعد الحكم النهائي أو البات.</a:t>
            </a:r>
          </a:p>
          <a:p>
            <a:pPr algn="r" rtl="1"/>
            <a:r>
              <a:rPr lang="ar-SA" dirty="0" smtClean="0">
                <a:solidFill>
                  <a:schemeClr val="tx1"/>
                </a:solidFill>
                <a:latin typeface="Sakkal Majalla" pitchFamily="2" charset="-78"/>
                <a:cs typeface="Sakkal Majalla" pitchFamily="2" charset="-78"/>
              </a:rPr>
              <a:t>صاحب الحق في إقرار التصالح.</a:t>
            </a:r>
          </a:p>
          <a:p>
            <a:pPr algn="r" rtl="1"/>
            <a:r>
              <a:rPr lang="ar-SA" dirty="0" smtClean="0">
                <a:solidFill>
                  <a:schemeClr val="tx1"/>
                </a:solidFill>
                <a:latin typeface="Sakkal Majalla" pitchFamily="2" charset="-78"/>
                <a:cs typeface="Sakkal Majalla" pitchFamily="2" charset="-78"/>
              </a:rPr>
              <a:t>مقابل التصالح.</a:t>
            </a:r>
          </a:p>
          <a:p>
            <a:pPr algn="r" rtl="1"/>
            <a:r>
              <a:rPr lang="ar-SA" dirty="0" smtClean="0">
                <a:solidFill>
                  <a:schemeClr val="tx1"/>
                </a:solidFill>
                <a:latin typeface="Sakkal Majalla" pitchFamily="2" charset="-78"/>
                <a:cs typeface="Sakkal Majalla" pitchFamily="2" charset="-78"/>
              </a:rPr>
              <a:t>أثر التصالح: على المتصالح وعلى غيره من المتهمين.</a:t>
            </a:r>
          </a:p>
          <a:p>
            <a:pPr algn="r" rtl="1"/>
            <a:r>
              <a:rPr lang="ar-SA" dirty="0" smtClean="0">
                <a:solidFill>
                  <a:schemeClr val="tx1"/>
                </a:solidFill>
                <a:latin typeface="Sakkal Majalla" pitchFamily="2" charset="-78"/>
                <a:cs typeface="Sakkal Majalla" pitchFamily="2" charset="-78"/>
              </a:rPr>
              <a:t>أحكام التقادم وتأثيرها على التصالح.</a:t>
            </a:r>
            <a:endParaRPr lang="en-US" dirty="0" smtClean="0">
              <a:solidFill>
                <a:schemeClr val="tx1"/>
              </a:solidFill>
              <a:latin typeface="Sakkal Majalla" pitchFamily="2" charset="-78"/>
              <a:cs typeface="Sakkal Majalla" pitchFamily="2" charset="-78"/>
            </a:endParaRPr>
          </a:p>
          <a:p>
            <a:pPr algn="r" rtl="1"/>
            <a:endParaRPr lang="ar-SA"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just" rtl="1">
              <a:spcBef>
                <a:spcPts val="0"/>
              </a:spcBef>
              <a:buNone/>
            </a:pPr>
            <a:endParaRPr lang="ar-BH" sz="3600" b="1" dirty="0" smtClean="0">
              <a:solidFill>
                <a:srgbClr val="C00000"/>
              </a:solidFill>
              <a:latin typeface="Sakkal Majalla" pitchFamily="2" charset="-78"/>
              <a:cs typeface="Sakkal Majalla" pitchFamily="2" charset="-78"/>
            </a:endParaRPr>
          </a:p>
          <a:p>
            <a:pPr marL="0" lvl="0" indent="0" algn="just" rtl="1">
              <a:spcBef>
                <a:spcPts val="0"/>
              </a:spcBef>
              <a:buNone/>
            </a:pPr>
            <a:endParaRPr lang="ar-BH" sz="3600" b="1" dirty="0">
              <a:solidFill>
                <a:srgbClr val="C00000"/>
              </a:solidFill>
              <a:latin typeface="Sakkal Majalla" pitchFamily="2" charset="-78"/>
              <a:cs typeface="Sakkal Majalla" pitchFamily="2" charset="-78"/>
            </a:endParaRPr>
          </a:p>
          <a:p>
            <a:pPr marL="0" lvl="0" indent="0" algn="ctr" rtl="1">
              <a:spcBef>
                <a:spcPts val="0"/>
              </a:spcBef>
              <a:buNone/>
            </a:pPr>
            <a:r>
              <a:rPr lang="ar-BH" sz="3600" b="1" dirty="0" smtClean="0">
                <a:solidFill>
                  <a:srgbClr val="C00000"/>
                </a:solidFill>
                <a:latin typeface="Sakkal Majalla" pitchFamily="2" charset="-78"/>
                <a:cs typeface="Sakkal Majalla" pitchFamily="2" charset="-78"/>
              </a:rPr>
              <a:t>متطلبات </a:t>
            </a:r>
            <a:r>
              <a:rPr lang="ar-BH" sz="3600" b="1" dirty="0">
                <a:solidFill>
                  <a:srgbClr val="C00000"/>
                </a:solidFill>
                <a:latin typeface="Sakkal Majalla" pitchFamily="2" charset="-78"/>
                <a:cs typeface="Sakkal Majalla" pitchFamily="2" charset="-78"/>
              </a:rPr>
              <a:t>مكافحة غسل الأموال </a:t>
            </a:r>
            <a:endParaRPr lang="ar-BH" sz="3600" b="1" dirty="0" smtClean="0">
              <a:solidFill>
                <a:srgbClr val="C00000"/>
              </a:solidFill>
              <a:latin typeface="Sakkal Majalla" pitchFamily="2" charset="-78"/>
              <a:cs typeface="Sakkal Majalla" pitchFamily="2" charset="-78"/>
            </a:endParaRPr>
          </a:p>
          <a:p>
            <a:pPr marL="0" lvl="0" indent="0" algn="ctr" rtl="1">
              <a:spcBef>
                <a:spcPts val="0"/>
              </a:spcBef>
              <a:buNone/>
            </a:pPr>
            <a:r>
              <a:rPr lang="ar-BH" sz="3600" b="1" dirty="0" smtClean="0">
                <a:solidFill>
                  <a:srgbClr val="C00000"/>
                </a:solidFill>
                <a:latin typeface="Sakkal Majalla" pitchFamily="2" charset="-78"/>
                <a:cs typeface="Sakkal Majalla" pitchFamily="2" charset="-78"/>
              </a:rPr>
              <a:t>من </a:t>
            </a:r>
            <a:r>
              <a:rPr lang="ar-BH" sz="3600" b="1" dirty="0">
                <a:solidFill>
                  <a:srgbClr val="C00000"/>
                </a:solidFill>
                <a:latin typeface="Sakkal Majalla" pitchFamily="2" charset="-78"/>
                <a:cs typeface="Sakkal Majalla" pitchFamily="2" charset="-78"/>
              </a:rPr>
              <a:t>خلال سوق الأوراق المالية.</a:t>
            </a:r>
          </a:p>
          <a:p>
            <a:pPr marL="0" indent="0" algn="ctr">
              <a:buNone/>
            </a:pPr>
            <a:endParaRPr lang="en-US" dirty="0"/>
          </a:p>
        </p:txBody>
      </p:sp>
    </p:spTree>
    <p:extLst>
      <p:ext uri="{BB962C8B-B14F-4D97-AF65-F5344CB8AC3E}">
        <p14:creationId xmlns:p14="http://schemas.microsoft.com/office/powerpoint/2010/main" val="18018242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ar-BH" sz="3200" b="1" dirty="0" smtClean="0">
                <a:solidFill>
                  <a:srgbClr val="C00000"/>
                </a:solidFill>
                <a:latin typeface="Sakkal Majalla" pitchFamily="2" charset="-78"/>
                <a:cs typeface="Sakkal Majalla" pitchFamily="2" charset="-78"/>
              </a:rPr>
              <a:t>لماذا الأسواق المالية سوق مؤهل لعمليات غسل الأموال</a:t>
            </a:r>
            <a:endParaRPr lang="en-US" sz="3200" b="1"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p:txBody>
          <a:bodyPr/>
          <a:lstStyle/>
          <a:p>
            <a:pPr algn="r" rtl="1">
              <a:buFont typeface="Wingdings" pitchFamily="2" charset="2"/>
              <a:buChar char="q"/>
            </a:pPr>
            <a:r>
              <a:rPr lang="ar-BH" sz="2800" dirty="0" smtClean="0">
                <a:solidFill>
                  <a:schemeClr val="tx1"/>
                </a:solidFill>
                <a:latin typeface="Sakkal Majalla" pitchFamily="2" charset="-78"/>
                <a:cs typeface="Sakkal Majalla" pitchFamily="2" charset="-78"/>
              </a:rPr>
              <a:t>حجم هائل من العمليات يستحيل تحليلها وفحصها جميعاً.</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تحرك سريعا جداً للأموال من خلال </a:t>
            </a:r>
            <a:r>
              <a:rPr lang="ar-BH" sz="2800" dirty="0" err="1" smtClean="0">
                <a:solidFill>
                  <a:schemeClr val="tx1"/>
                </a:solidFill>
                <a:latin typeface="Sakkal Majalla" pitchFamily="2" charset="-78"/>
                <a:cs typeface="Sakkal Majalla" pitchFamily="2" charset="-78"/>
              </a:rPr>
              <a:t>أكواد</a:t>
            </a:r>
            <a:r>
              <a:rPr lang="ar-BH" sz="2800" dirty="0" smtClean="0">
                <a:solidFill>
                  <a:schemeClr val="tx1"/>
                </a:solidFill>
                <a:latin typeface="Sakkal Majalla" pitchFamily="2" charset="-78"/>
                <a:cs typeface="Sakkal Majalla" pitchFamily="2" charset="-78"/>
              </a:rPr>
              <a:t> أو وسطاء لا يظهر اصحابها أو المستفيدون الحقيقيون منها لعموم المتعاملين.</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عدد هائل من الوسطاء متعددي الصفات والطبيعة.</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منافسة شرسة تدفع </a:t>
            </a:r>
            <a:r>
              <a:rPr lang="ar-BH" sz="2800" dirty="0" err="1" smtClean="0">
                <a:solidFill>
                  <a:schemeClr val="tx1"/>
                </a:solidFill>
                <a:latin typeface="Sakkal Majalla" pitchFamily="2" charset="-78"/>
                <a:cs typeface="Sakkal Majalla" pitchFamily="2" charset="-78"/>
              </a:rPr>
              <a:t>للتخفف</a:t>
            </a:r>
            <a:r>
              <a:rPr lang="ar-BH" sz="2800" dirty="0" smtClean="0">
                <a:solidFill>
                  <a:schemeClr val="tx1"/>
                </a:solidFill>
                <a:latin typeface="Sakkal Majalla" pitchFamily="2" charset="-78"/>
                <a:cs typeface="Sakkal Majalla" pitchFamily="2" charset="-78"/>
              </a:rPr>
              <a:t> من القيود.</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مجال جديد للرقابة وندرة المتخصصين فيه .</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عمليات هندسة مالية وأدوات مالية </a:t>
            </a:r>
            <a:r>
              <a:rPr lang="ar-BH" sz="2800" dirty="0" err="1" smtClean="0">
                <a:solidFill>
                  <a:schemeClr val="tx1"/>
                </a:solidFill>
                <a:latin typeface="Sakkal Majalla" pitchFamily="2" charset="-78"/>
                <a:cs typeface="Sakkal Majalla" pitchFamily="2" charset="-78"/>
              </a:rPr>
              <a:t>مهيكلة</a:t>
            </a:r>
            <a:r>
              <a:rPr lang="ar-BH" sz="2800" dirty="0" smtClean="0">
                <a:solidFill>
                  <a:schemeClr val="tx1"/>
                </a:solidFill>
                <a:latin typeface="Sakkal Majalla" pitchFamily="2" charset="-78"/>
                <a:cs typeface="Sakkal Majalla" pitchFamily="2" charset="-78"/>
              </a:rPr>
              <a:t>.</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أسواق مفتوحة وتداول اليكتروني عالي السرعة</a:t>
            </a:r>
            <a:r>
              <a:rPr lang="ar-BH" dirty="0" smtClean="0">
                <a:solidFill>
                  <a:schemeClr val="tx1"/>
                </a:solidFill>
                <a:latin typeface="Sakkal Majalla" pitchFamily="2" charset="-78"/>
                <a:cs typeface="Sakkal Majalla" pitchFamily="2" charset="-78"/>
              </a:rPr>
              <a:t>.</a:t>
            </a:r>
          </a:p>
          <a:p>
            <a:pPr algn="r" rtl="1">
              <a:buFont typeface="Wingdings" pitchFamily="2" charset="2"/>
              <a:buChar char="q"/>
            </a:pPr>
            <a:endParaRPr lang="ar-BH" dirty="0" smtClean="0">
              <a:solidFill>
                <a:schemeClr val="tx1"/>
              </a:solidFill>
              <a:latin typeface="Sakkal Majalla" pitchFamily="2" charset="-78"/>
              <a:cs typeface="Sakkal Majalla" pitchFamily="2" charset="-78"/>
            </a:endParaRPr>
          </a:p>
          <a:p>
            <a:pPr algn="r" rtl="1">
              <a:buFont typeface="Wingdings" pitchFamily="2" charset="2"/>
              <a:buChar char="q"/>
            </a:pPr>
            <a:endParaRPr lang="en-US"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403030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lvl="1" indent="0" algn="ctr" rtl="1">
              <a:buNone/>
            </a:pPr>
            <a:endParaRPr lang="ar-BH" sz="4000" b="1" dirty="0" smtClean="0">
              <a:solidFill>
                <a:srgbClr val="C00000"/>
              </a:solidFill>
              <a:latin typeface="Sakkal Majalla" pitchFamily="2" charset="-78"/>
              <a:cs typeface="Sakkal Majalla" pitchFamily="2" charset="-78"/>
            </a:endParaRPr>
          </a:p>
          <a:p>
            <a:pPr marL="457200" lvl="1" indent="0" algn="ctr" rtl="1">
              <a:buNone/>
            </a:pPr>
            <a:endParaRPr lang="ar-BH" sz="4000" b="1" dirty="0">
              <a:solidFill>
                <a:srgbClr val="C00000"/>
              </a:solidFill>
              <a:latin typeface="Sakkal Majalla" pitchFamily="2" charset="-78"/>
              <a:cs typeface="Sakkal Majalla" pitchFamily="2" charset="-78"/>
            </a:endParaRPr>
          </a:p>
          <a:p>
            <a:pPr marL="457200" lvl="1" indent="0" algn="ctr" rtl="1">
              <a:buNone/>
            </a:pPr>
            <a:r>
              <a:rPr lang="ar-BH" sz="4000" b="1" dirty="0" smtClean="0">
                <a:solidFill>
                  <a:srgbClr val="C00000"/>
                </a:solidFill>
                <a:latin typeface="Sakkal Majalla" pitchFamily="2" charset="-78"/>
                <a:cs typeface="Sakkal Majalla" pitchFamily="2" charset="-78"/>
              </a:rPr>
              <a:t>أهمية </a:t>
            </a:r>
            <a:r>
              <a:rPr lang="ar-BH" sz="4000" b="1" dirty="0">
                <a:solidFill>
                  <a:srgbClr val="C00000"/>
                </a:solidFill>
                <a:latin typeface="Sakkal Majalla" pitchFamily="2" charset="-78"/>
                <a:cs typeface="Sakkal Majalla" pitchFamily="2" charset="-78"/>
              </a:rPr>
              <a:t>فهم فلسفة وأهداف التجريم والعقاب.</a:t>
            </a:r>
            <a:endParaRPr lang="en-US" sz="4000" b="1" dirty="0">
              <a:solidFill>
                <a:srgbClr val="C00000"/>
              </a:solidFill>
              <a:latin typeface="Sakkal Majalla" pitchFamily="2" charset="-78"/>
              <a:cs typeface="Sakkal Majalla" pitchFamily="2" charset="-78"/>
            </a:endParaRPr>
          </a:p>
          <a:p>
            <a:pPr algn="ctr" rtl="1"/>
            <a:endParaRPr lang="en-US" dirty="0"/>
          </a:p>
        </p:txBody>
      </p:sp>
    </p:spTree>
    <p:extLst>
      <p:ext uri="{BB962C8B-B14F-4D97-AF65-F5344CB8AC3E}">
        <p14:creationId xmlns:p14="http://schemas.microsoft.com/office/powerpoint/2010/main" val="16955836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lvl="0" rtl="1">
              <a:lnSpc>
                <a:spcPct val="100000"/>
              </a:lnSpc>
              <a:spcBef>
                <a:spcPts val="0"/>
              </a:spcBef>
            </a:pPr>
            <a:r>
              <a:rPr lang="ar-BH" sz="3600" b="1" dirty="0">
                <a:solidFill>
                  <a:srgbClr val="C00000"/>
                </a:solidFill>
                <a:effectLst/>
                <a:latin typeface="Sakkal Majalla" pitchFamily="2" charset="-78"/>
                <a:ea typeface="+mn-ea"/>
                <a:cs typeface="Sakkal Majalla" pitchFamily="2" charset="-78"/>
              </a:rPr>
              <a:t>متطلبات مكافحة غسل الأموال </a:t>
            </a:r>
            <a:r>
              <a:rPr lang="ar-BH" sz="3600" b="1" dirty="0" smtClean="0">
                <a:solidFill>
                  <a:srgbClr val="C00000"/>
                </a:solidFill>
                <a:effectLst/>
                <a:latin typeface="Sakkal Majalla" pitchFamily="2" charset="-78"/>
                <a:ea typeface="+mn-ea"/>
                <a:cs typeface="Sakkal Majalla" pitchFamily="2" charset="-78"/>
              </a:rPr>
              <a:t/>
            </a:r>
            <a:br>
              <a:rPr lang="ar-BH" sz="3600" b="1" dirty="0" smtClean="0">
                <a:solidFill>
                  <a:srgbClr val="C00000"/>
                </a:solidFill>
                <a:effectLst/>
                <a:latin typeface="Sakkal Majalla" pitchFamily="2" charset="-78"/>
                <a:ea typeface="+mn-ea"/>
                <a:cs typeface="Sakkal Majalla" pitchFamily="2" charset="-78"/>
              </a:rPr>
            </a:br>
            <a:r>
              <a:rPr lang="ar-BH" sz="3600" b="1" dirty="0" smtClean="0">
                <a:solidFill>
                  <a:srgbClr val="C00000"/>
                </a:solidFill>
                <a:effectLst/>
                <a:latin typeface="Sakkal Majalla" pitchFamily="2" charset="-78"/>
                <a:ea typeface="+mn-ea"/>
                <a:cs typeface="Sakkal Majalla" pitchFamily="2" charset="-78"/>
              </a:rPr>
              <a:t>(أ) اعتبار جرائم الاوراق المالية جرائم أصلية</a:t>
            </a:r>
            <a:endParaRPr lang="en-US" dirty="0"/>
          </a:p>
        </p:txBody>
      </p:sp>
      <p:sp>
        <p:nvSpPr>
          <p:cNvPr id="3" name="Content Placeholder 2"/>
          <p:cNvSpPr>
            <a:spLocks noGrp="1"/>
          </p:cNvSpPr>
          <p:nvPr>
            <p:ph idx="1"/>
          </p:nvPr>
        </p:nvSpPr>
        <p:spPr/>
        <p:txBody>
          <a:bodyPr>
            <a:normAutofit/>
          </a:bodyPr>
          <a:lstStyle/>
          <a:p>
            <a:pPr algn="r" rtl="1">
              <a:buFont typeface="Wingdings" pitchFamily="2" charset="2"/>
              <a:buChar char="q"/>
            </a:pPr>
            <a:r>
              <a:rPr lang="ar-BH" sz="2800" dirty="0" smtClean="0">
                <a:solidFill>
                  <a:schemeClr val="tx1"/>
                </a:solidFill>
                <a:latin typeface="Sakkal Majalla" pitchFamily="2" charset="-78"/>
                <a:cs typeface="Sakkal Majalla" pitchFamily="2" charset="-78"/>
              </a:rPr>
              <a:t>وفقاً لتوصيات مجموعة </a:t>
            </a:r>
            <a:r>
              <a:rPr lang="en-US" sz="2800" dirty="0" smtClean="0">
                <a:solidFill>
                  <a:schemeClr val="tx1"/>
                </a:solidFill>
                <a:latin typeface="Sakkal Majalla" pitchFamily="2" charset="-78"/>
                <a:cs typeface="Sakkal Majalla" pitchFamily="2" charset="-78"/>
              </a:rPr>
              <a:t>FATF </a:t>
            </a:r>
            <a:r>
              <a:rPr lang="ar-BH" sz="2800" dirty="0" smtClean="0">
                <a:solidFill>
                  <a:schemeClr val="tx1"/>
                </a:solidFill>
                <a:latin typeface="Sakkal Majalla" pitchFamily="2" charset="-78"/>
                <a:cs typeface="Sakkal Majalla" pitchFamily="2" charset="-78"/>
              </a:rPr>
              <a:t> المعدلة</a:t>
            </a:r>
            <a:r>
              <a:rPr lang="en-US" sz="2800" dirty="0" smtClean="0">
                <a:solidFill>
                  <a:schemeClr val="tx1"/>
                </a:solidFill>
                <a:latin typeface="Sakkal Majalla" pitchFamily="2" charset="-78"/>
                <a:cs typeface="Sakkal Majalla" pitchFamily="2" charset="-78"/>
              </a:rPr>
              <a:t>: </a:t>
            </a:r>
            <a:r>
              <a:rPr lang="ar-BH" sz="2800" dirty="0" smtClean="0">
                <a:solidFill>
                  <a:schemeClr val="tx1"/>
                </a:solidFill>
                <a:latin typeface="Sakkal Majalla" pitchFamily="2" charset="-78"/>
                <a:cs typeface="Sakkal Majalla" pitchFamily="2" charset="-78"/>
              </a:rPr>
              <a:t> ثلاثة فئات من الجرائم في سوق الأوراق المالية يجب أن يتضمنهم تعريف الجريمة الأصلية في جريمة غسل الأموال: </a:t>
            </a:r>
          </a:p>
          <a:p>
            <a:pPr lvl="1" algn="r" rtl="1"/>
            <a:r>
              <a:rPr lang="ar-BH" sz="2800" dirty="0" smtClean="0">
                <a:solidFill>
                  <a:schemeClr val="tx1"/>
                </a:solidFill>
                <a:latin typeface="Sakkal Majalla" pitchFamily="2" charset="-78"/>
                <a:cs typeface="Sakkal Majalla" pitchFamily="2" charset="-78"/>
              </a:rPr>
              <a:t>استغلال المعلومات الداخلية </a:t>
            </a:r>
          </a:p>
          <a:p>
            <a:pPr lvl="1" algn="r" rtl="1"/>
            <a:r>
              <a:rPr lang="ar-BH" sz="2800" dirty="0" smtClean="0">
                <a:solidFill>
                  <a:schemeClr val="tx1"/>
                </a:solidFill>
                <a:latin typeface="Sakkal Majalla" pitchFamily="2" charset="-78"/>
                <a:cs typeface="Sakkal Majalla" pitchFamily="2" charset="-78"/>
              </a:rPr>
              <a:t>التلاعب في الأسعار.</a:t>
            </a:r>
          </a:p>
          <a:p>
            <a:pPr lvl="1" algn="r" rtl="1"/>
            <a:r>
              <a:rPr lang="ar-BH" sz="2800" dirty="0" smtClean="0">
                <a:solidFill>
                  <a:schemeClr val="tx1"/>
                </a:solidFill>
                <a:latin typeface="Sakkal Majalla" pitchFamily="2" charset="-78"/>
                <a:cs typeface="Sakkal Majalla" pitchFamily="2" charset="-78"/>
              </a:rPr>
              <a:t>صور الفساد المرتبط بسوق الأور اق المالية ( الإصدار والتداول)</a:t>
            </a:r>
          </a:p>
        </p:txBody>
      </p:sp>
    </p:spTree>
    <p:extLst>
      <p:ext uri="{BB962C8B-B14F-4D97-AF65-F5344CB8AC3E}">
        <p14:creationId xmlns:p14="http://schemas.microsoft.com/office/powerpoint/2010/main" val="2427502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rtl="1">
              <a:lnSpc>
                <a:spcPct val="100000"/>
              </a:lnSpc>
            </a:pPr>
            <a:r>
              <a:rPr lang="ar-BH" sz="3200" b="1" dirty="0">
                <a:solidFill>
                  <a:srgbClr val="C00000"/>
                </a:solidFill>
                <a:effectLst/>
                <a:latin typeface="Sakkal Majalla" pitchFamily="2" charset="-78"/>
                <a:cs typeface="Sakkal Majalla" pitchFamily="2" charset="-78"/>
              </a:rPr>
              <a:t>متطلبات مكافحة غسل الأموال </a:t>
            </a:r>
            <a:br>
              <a:rPr lang="ar-BH" sz="3200" b="1" dirty="0">
                <a:solidFill>
                  <a:srgbClr val="C00000"/>
                </a:solidFill>
                <a:effectLst/>
                <a:latin typeface="Sakkal Majalla" pitchFamily="2" charset="-78"/>
                <a:cs typeface="Sakkal Majalla" pitchFamily="2" charset="-78"/>
              </a:rPr>
            </a:br>
            <a:r>
              <a:rPr lang="ar-BH" sz="3200" b="1" dirty="0" smtClean="0">
                <a:solidFill>
                  <a:srgbClr val="C00000"/>
                </a:solidFill>
                <a:effectLst/>
                <a:latin typeface="Sakkal Majalla" pitchFamily="2" charset="-78"/>
                <a:cs typeface="Sakkal Majalla" pitchFamily="2" charset="-78"/>
              </a:rPr>
              <a:t>(ب) تقييم قدرة أسواق الأوراق المالية على مكافحة غسل الأموال</a:t>
            </a:r>
            <a:endParaRPr lang="en-US" sz="3200" b="1" dirty="0"/>
          </a:p>
        </p:txBody>
      </p:sp>
      <p:sp>
        <p:nvSpPr>
          <p:cNvPr id="3" name="Content Placeholder 2"/>
          <p:cNvSpPr>
            <a:spLocks noGrp="1"/>
          </p:cNvSpPr>
          <p:nvPr>
            <p:ph idx="1"/>
          </p:nvPr>
        </p:nvSpPr>
        <p:spPr/>
        <p:txBody>
          <a:bodyPr>
            <a:normAutofit lnSpcReduction="10000"/>
          </a:bodyPr>
          <a:lstStyle/>
          <a:p>
            <a:pPr algn="r" rtl="1">
              <a:buFont typeface="Wingdings" pitchFamily="2" charset="2"/>
              <a:buChar char="q"/>
            </a:pPr>
            <a:r>
              <a:rPr lang="ar-BH" sz="2800" dirty="0" smtClean="0">
                <a:solidFill>
                  <a:schemeClr val="tx1"/>
                </a:solidFill>
                <a:latin typeface="Sakkal Majalla" pitchFamily="2" charset="-78"/>
                <a:cs typeface="Sakkal Majalla" pitchFamily="2" charset="-78"/>
              </a:rPr>
              <a:t>مدي كفاية وملائمة ومراقبة الالتزام بملأ استمارة أعرف عميلك (</a:t>
            </a:r>
            <a:r>
              <a:rPr lang="en-US" sz="2800" dirty="0" smtClean="0">
                <a:solidFill>
                  <a:schemeClr val="tx1"/>
                </a:solidFill>
                <a:latin typeface="Sakkal Majalla" pitchFamily="2" charset="-78"/>
                <a:cs typeface="Sakkal Majalla" pitchFamily="2" charset="-78"/>
              </a:rPr>
              <a:t>KYC</a:t>
            </a:r>
            <a:r>
              <a:rPr lang="ar-BH" sz="2800" dirty="0" smtClean="0">
                <a:solidFill>
                  <a:schemeClr val="tx1"/>
                </a:solidFill>
                <a:latin typeface="Sakkal Majalla" pitchFamily="2" charset="-78"/>
                <a:cs typeface="Sakkal Majalla" pitchFamily="2" charset="-78"/>
              </a:rPr>
              <a:t>).</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مدى القدرة على تمييز المالك المسجل والمالك المستفيد.</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النطاق الزمني للاحتفاظ بالمستندات الإليكترونية والورقية.</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نسبة التعامل النقدي المباشر مع العملاء إلى التعامل من خلال حسابات البنوك.</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المقاصة والتسوية من خلال أمناء الحفظ وشركات الإيداع والمقاصة </a:t>
            </a:r>
            <a:r>
              <a:rPr lang="ar-BH" sz="2800" dirty="0" smtClean="0">
                <a:solidFill>
                  <a:schemeClr val="tx1"/>
                </a:solidFill>
                <a:latin typeface="Sakkal Majalla" pitchFamily="2" charset="-78"/>
                <a:cs typeface="Sakkal Majalla" pitchFamily="2" charset="-78"/>
              </a:rPr>
              <a:t>والتسوية.</a:t>
            </a:r>
            <a:endParaRPr lang="ar-BH" sz="2800" dirty="0" smtClean="0">
              <a:solidFill>
                <a:schemeClr val="tx1"/>
              </a:solidFill>
              <a:latin typeface="Sakkal Majalla" pitchFamily="2" charset="-78"/>
              <a:cs typeface="Sakkal Majalla" pitchFamily="2" charset="-78"/>
            </a:endParaRP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حجم </a:t>
            </a:r>
            <a:r>
              <a:rPr lang="ar-BH" sz="2800" dirty="0" smtClean="0">
                <a:solidFill>
                  <a:schemeClr val="tx1"/>
                </a:solidFill>
                <a:latin typeface="Sakkal Majalla" pitchFamily="2" charset="-78"/>
                <a:cs typeface="Sakkal Majalla" pitchFamily="2" charset="-78"/>
              </a:rPr>
              <a:t>الأوراق المالية لحاملها ومدى القدرة على تداولها.</a:t>
            </a:r>
          </a:p>
          <a:p>
            <a:pPr algn="r" rtl="1">
              <a:buFont typeface="Wingdings" pitchFamily="2" charset="2"/>
              <a:buChar char="q"/>
            </a:pPr>
            <a:r>
              <a:rPr lang="ar-BH" sz="2800" dirty="0" smtClean="0">
                <a:solidFill>
                  <a:schemeClr val="tx1"/>
                </a:solidFill>
                <a:latin typeface="Sakkal Majalla" pitchFamily="2" charset="-78"/>
                <a:cs typeface="Sakkal Majalla" pitchFamily="2" charset="-78"/>
              </a:rPr>
              <a:t>كفاءة وقدرة الجهات الرقابية على الاشتباه في جرائم غسل الاموال عبر سوقي الإصدار والتداول.</a:t>
            </a:r>
          </a:p>
          <a:p>
            <a:pPr algn="r" rtl="1"/>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31344418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ar-BH" sz="3200" b="1" dirty="0">
                <a:solidFill>
                  <a:srgbClr val="C00000"/>
                </a:solidFill>
                <a:effectLst/>
                <a:latin typeface="Sakkal Majalla" pitchFamily="2" charset="-78"/>
                <a:cs typeface="Sakkal Majalla" pitchFamily="2" charset="-78"/>
              </a:rPr>
              <a:t>متطلبات مكافحة غسل الأموال </a:t>
            </a:r>
            <a:br>
              <a:rPr lang="ar-BH" sz="3200" b="1" dirty="0">
                <a:solidFill>
                  <a:srgbClr val="C00000"/>
                </a:solidFill>
                <a:effectLst/>
                <a:latin typeface="Sakkal Majalla" pitchFamily="2" charset="-78"/>
                <a:cs typeface="Sakkal Majalla" pitchFamily="2" charset="-78"/>
              </a:rPr>
            </a:br>
            <a:r>
              <a:rPr lang="ar-BH" sz="3200" b="1" dirty="0" smtClean="0">
                <a:solidFill>
                  <a:srgbClr val="C00000"/>
                </a:solidFill>
                <a:effectLst/>
                <a:latin typeface="Sakkal Majalla" pitchFamily="2" charset="-78"/>
                <a:cs typeface="Sakkal Majalla" pitchFamily="2" charset="-78"/>
              </a:rPr>
              <a:t>(ج) توصيات هامة لتعزيز دور أسواق الاوراق المالية في مكافحة غسل الأموال</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BH" sz="2800" b="1" dirty="0" smtClean="0">
                <a:solidFill>
                  <a:schemeClr val="tx1"/>
                </a:solidFill>
                <a:latin typeface="Sakkal Majalla" pitchFamily="2" charset="-78"/>
                <a:cs typeface="Sakkal Majalla" pitchFamily="2" charset="-78"/>
              </a:rPr>
              <a:t>أهم مجالات ومصادر الاشتباه:</a:t>
            </a:r>
          </a:p>
          <a:p>
            <a:pPr algn="r" rtl="1"/>
            <a:r>
              <a:rPr lang="ar-BH" sz="2800" dirty="0" smtClean="0">
                <a:solidFill>
                  <a:schemeClr val="tx1"/>
                </a:solidFill>
                <a:latin typeface="Sakkal Majalla" pitchFamily="2" charset="-78"/>
                <a:cs typeface="Sakkal Majalla" pitchFamily="2" charset="-78"/>
              </a:rPr>
              <a:t>الاشتباه في العميل.</a:t>
            </a:r>
          </a:p>
          <a:p>
            <a:pPr algn="r" rtl="1"/>
            <a:r>
              <a:rPr lang="ar-BH" sz="2800" dirty="0" smtClean="0">
                <a:solidFill>
                  <a:schemeClr val="tx1"/>
                </a:solidFill>
                <a:latin typeface="Sakkal Majalla" pitchFamily="2" charset="-78"/>
                <a:cs typeface="Sakkal Majalla" pitchFamily="2" charset="-78"/>
              </a:rPr>
              <a:t>الاشتباه في تعدد حسابات العميل.</a:t>
            </a:r>
          </a:p>
          <a:p>
            <a:pPr algn="r" rtl="1"/>
            <a:r>
              <a:rPr lang="ar-BH" sz="2800" dirty="0" smtClean="0">
                <a:solidFill>
                  <a:schemeClr val="tx1"/>
                </a:solidFill>
                <a:latin typeface="Sakkal Majalla" pitchFamily="2" charset="-78"/>
                <a:cs typeface="Sakkal Majalla" pitchFamily="2" charset="-78"/>
              </a:rPr>
              <a:t>الاشتباه لدى ملاحظة عدم انتظام حسابات العميل وخروجه عن النمط المعتاد.</a:t>
            </a:r>
          </a:p>
          <a:p>
            <a:pPr algn="r" rtl="1"/>
            <a:r>
              <a:rPr lang="ar-BH" sz="2800" dirty="0" smtClean="0">
                <a:solidFill>
                  <a:schemeClr val="tx1"/>
                </a:solidFill>
                <a:latin typeface="Sakkal Majalla" pitchFamily="2" charset="-78"/>
                <a:cs typeface="Sakkal Majalla" pitchFamily="2" charset="-78"/>
              </a:rPr>
              <a:t>الاشتباه في بعض العمليات.</a:t>
            </a:r>
          </a:p>
          <a:p>
            <a:pPr algn="r" rtl="1"/>
            <a:r>
              <a:rPr lang="ar-BH" sz="2800" dirty="0" smtClean="0">
                <a:solidFill>
                  <a:schemeClr val="tx1"/>
                </a:solidFill>
                <a:latin typeface="Sakkal Majalla" pitchFamily="2" charset="-78"/>
                <a:cs typeface="Sakkal Majalla" pitchFamily="2" charset="-78"/>
              </a:rPr>
              <a:t>الاشتباه في مصادر التمويل.</a:t>
            </a:r>
          </a:p>
          <a:p>
            <a:pPr algn="r" rtl="1"/>
            <a:endParaRPr lang="en-US"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400872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rtl="1">
              <a:spcBef>
                <a:spcPts val="0"/>
              </a:spcBef>
              <a:buNone/>
            </a:pPr>
            <a:endParaRPr lang="ar-BH" sz="3000" b="1" dirty="0" smtClean="0">
              <a:solidFill>
                <a:srgbClr val="C00000"/>
              </a:solidFill>
              <a:latin typeface="Sakkal Majalla" pitchFamily="2" charset="-78"/>
              <a:cs typeface="Sakkal Majalla" pitchFamily="2" charset="-78"/>
            </a:endParaRPr>
          </a:p>
          <a:p>
            <a:pPr marL="0" lvl="0" indent="0" algn="ctr" rtl="1">
              <a:spcBef>
                <a:spcPts val="0"/>
              </a:spcBef>
              <a:buNone/>
            </a:pPr>
            <a:endParaRPr lang="ar-BH" sz="3000" b="1" dirty="0" smtClean="0">
              <a:solidFill>
                <a:srgbClr val="C00000"/>
              </a:solidFill>
              <a:latin typeface="Sakkal Majalla" pitchFamily="2" charset="-78"/>
              <a:cs typeface="Sakkal Majalla" pitchFamily="2" charset="-78"/>
            </a:endParaRPr>
          </a:p>
          <a:p>
            <a:pPr marL="0" lvl="0" indent="0" algn="ctr" rtl="1">
              <a:spcBef>
                <a:spcPts val="0"/>
              </a:spcBef>
              <a:buNone/>
            </a:pPr>
            <a:endParaRPr lang="ar-BH" sz="3000" b="1" dirty="0">
              <a:solidFill>
                <a:srgbClr val="C00000"/>
              </a:solidFill>
              <a:latin typeface="Sakkal Majalla" pitchFamily="2" charset="-78"/>
              <a:cs typeface="Sakkal Majalla" pitchFamily="2" charset="-78"/>
            </a:endParaRPr>
          </a:p>
          <a:p>
            <a:pPr marL="0" lvl="0" indent="0" algn="ctr" rtl="1">
              <a:spcBef>
                <a:spcPts val="0"/>
              </a:spcBef>
              <a:buNone/>
            </a:pPr>
            <a:r>
              <a:rPr lang="ar-BH" sz="3000" b="1" dirty="0" smtClean="0">
                <a:solidFill>
                  <a:srgbClr val="C00000"/>
                </a:solidFill>
                <a:latin typeface="Sakkal Majalla" pitchFamily="2" charset="-78"/>
                <a:cs typeface="Sakkal Majalla" pitchFamily="2" charset="-78"/>
              </a:rPr>
              <a:t>الدور </a:t>
            </a:r>
            <a:r>
              <a:rPr lang="ar-BH" sz="3000" b="1" dirty="0">
                <a:solidFill>
                  <a:srgbClr val="C00000"/>
                </a:solidFill>
                <a:latin typeface="Sakkal Majalla" pitchFamily="2" charset="-78"/>
                <a:cs typeface="Sakkal Majalla" pitchFamily="2" charset="-78"/>
              </a:rPr>
              <a:t>المتطور للهيئات الرقابية في استرداد الأموال المنهوبة.</a:t>
            </a:r>
            <a:endParaRPr lang="ar-SA" sz="3000" b="1" dirty="0">
              <a:solidFill>
                <a:srgbClr val="C00000"/>
              </a:solidFill>
              <a:latin typeface="Sakkal Majalla" pitchFamily="2" charset="-78"/>
              <a:cs typeface="Sakkal Majalla" pitchFamily="2" charset="-78"/>
            </a:endParaRPr>
          </a:p>
          <a:p>
            <a:pPr lvl="1" algn="r" rtl="1"/>
            <a:endParaRPr lang="ar-BH" sz="3200" dirty="0">
              <a:solidFill>
                <a:prstClr val="black"/>
              </a:solidFill>
            </a:endParaRPr>
          </a:p>
          <a:p>
            <a:pPr marL="0" indent="0" algn="ctr" rtl="1">
              <a:buNone/>
            </a:pPr>
            <a:endParaRPr lang="en-US" dirty="0"/>
          </a:p>
        </p:txBody>
      </p:sp>
    </p:spTree>
    <p:extLst>
      <p:ext uri="{BB962C8B-B14F-4D97-AF65-F5344CB8AC3E}">
        <p14:creationId xmlns:p14="http://schemas.microsoft.com/office/powerpoint/2010/main" val="3360603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pPr algn="ctr" rtl="1">
              <a:lnSpc>
                <a:spcPct val="100000"/>
              </a:lnSpc>
            </a:pPr>
            <a:r>
              <a:rPr lang="ar-EG" sz="3000" b="1" dirty="0" smtClean="0">
                <a:solidFill>
                  <a:srgbClr val="C00000"/>
                </a:solidFill>
                <a:latin typeface="Sakkal Majalla" pitchFamily="2" charset="-78"/>
                <a:cs typeface="Sakkal Majalla" pitchFamily="2" charset="-78"/>
              </a:rPr>
              <a:t>تنامي الاهتمام بموضوع استرداد الاموال المنهوبة</a:t>
            </a:r>
            <a:r>
              <a:rPr lang="ar-EG" sz="3200" b="1" dirty="0" smtClean="0">
                <a:solidFill>
                  <a:srgbClr val="C00000"/>
                </a:solidFill>
                <a:latin typeface="Sakkal Majalla" pitchFamily="2" charset="-78"/>
                <a:cs typeface="Sakkal Majalla" pitchFamily="2" charset="-78"/>
              </a:rPr>
              <a:t/>
            </a:r>
            <a:br>
              <a:rPr lang="ar-EG" sz="3200" b="1" dirty="0" smtClean="0">
                <a:solidFill>
                  <a:srgbClr val="C00000"/>
                </a:solidFill>
                <a:latin typeface="Sakkal Majalla" pitchFamily="2" charset="-78"/>
                <a:cs typeface="Sakkal Majalla" pitchFamily="2" charset="-78"/>
              </a:rPr>
            </a:br>
            <a:r>
              <a:rPr lang="ar-EG" sz="2400" b="1" dirty="0" smtClean="0">
                <a:solidFill>
                  <a:srgbClr val="C00000"/>
                </a:solidFill>
                <a:latin typeface="Sakkal Majalla" pitchFamily="2" charset="-78"/>
                <a:cs typeface="Sakkal Majalla" pitchFamily="2" charset="-78"/>
              </a:rPr>
              <a:t>العقدين الاخيرين وجهود مكافحة الجريمة المنظمة وغسل الاموال وتمويل الارهاب</a:t>
            </a:r>
            <a:endParaRPr lang="en-US" sz="2400" b="1"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600200"/>
            <a:ext cx="8229600" cy="4974336"/>
          </a:xfrm>
        </p:spPr>
        <p:txBody>
          <a:bodyPr/>
          <a:lstStyle/>
          <a:p>
            <a:pPr algn="just" rtl="1">
              <a:buFont typeface="Wingdings" pitchFamily="2" charset="2"/>
              <a:buChar char="q"/>
            </a:pPr>
            <a:r>
              <a:rPr lang="ar-EG" sz="2400" dirty="0" smtClean="0"/>
              <a:t>قدر البنك الدولي حجم الاموال المنهوبة من البلدان النامية بما يترواح بين ٢٠ الي ٤٠ مليار دولار امريكي سنويا وهو مبلغ يعادل من ٢٠% الى ٤٠% منحجم الاموال المخصصة للتنمية في تلك الدول</a:t>
            </a:r>
            <a:r>
              <a:rPr lang="ar-EG" dirty="0" smtClean="0"/>
              <a:t>.</a:t>
            </a:r>
          </a:p>
          <a:p>
            <a:pPr algn="just">
              <a:buFont typeface="Wingdings" pitchFamily="2" charset="2"/>
              <a:buChar char="q"/>
            </a:pPr>
            <a:r>
              <a:rPr lang="ar-EG" sz="2000" dirty="0" smtClean="0"/>
              <a:t> </a:t>
            </a:r>
            <a:r>
              <a:rPr lang="en-US" sz="2000" dirty="0" smtClean="0"/>
              <a:t>World Bank, Stolen Asset Recovery (</a:t>
            </a:r>
            <a:r>
              <a:rPr lang="en-US" sz="2000" dirty="0" err="1" smtClean="0"/>
              <a:t>StAR</a:t>
            </a:r>
            <a:r>
              <a:rPr lang="en-US" sz="2000" dirty="0" smtClean="0"/>
              <a:t>) Initiative: Challenges, Opportunities, and Action Plan (Washington, DC, 2007), 9.</a:t>
            </a:r>
            <a:endParaRPr lang="ar-EG" sz="2000" dirty="0" smtClean="0"/>
          </a:p>
          <a:p>
            <a:pPr algn="just">
              <a:buFont typeface="Wingdings" pitchFamily="2" charset="2"/>
              <a:buChar char="q"/>
            </a:pPr>
            <a:endParaRPr lang="ar-EG" sz="2000" dirty="0" smtClean="0"/>
          </a:p>
          <a:p>
            <a:pPr algn="just" rtl="1">
              <a:buFont typeface="Wingdings" pitchFamily="2" charset="2"/>
              <a:buChar char="q"/>
            </a:pPr>
            <a:r>
              <a:rPr lang="ar-EG" sz="2400" dirty="0" smtClean="0"/>
              <a:t>تتمثل اهم الجهود الدولية المبذولة خلال العقدين الاخيرين في </a:t>
            </a:r>
            <a:r>
              <a:rPr lang="ar-EG" sz="2000" dirty="0" smtClean="0"/>
              <a:t>: </a:t>
            </a:r>
          </a:p>
          <a:p>
            <a:pPr lvl="1" algn="just" rtl="1">
              <a:buFont typeface="Wingdings" pitchFamily="2" charset="2"/>
              <a:buChar char="Ø"/>
            </a:pPr>
            <a:r>
              <a:rPr lang="ar-EG" sz="2000" dirty="0" smtClean="0"/>
              <a:t>صياغة العديد من الاتقاقيات الدولية والاقليمية .</a:t>
            </a:r>
          </a:p>
          <a:p>
            <a:pPr lvl="1" algn="just" rtl="1">
              <a:buFont typeface="Wingdings" pitchFamily="2" charset="2"/>
              <a:buChar char="Ø"/>
            </a:pPr>
            <a:r>
              <a:rPr lang="ar-EG" sz="2000" dirty="0" smtClean="0"/>
              <a:t>انشاء مراكز دولية واقليمية متخصصة في التحري المالي وفي تتبع الاصول المنهوبة .</a:t>
            </a:r>
          </a:p>
          <a:p>
            <a:pPr lvl="1" algn="just" rtl="1">
              <a:buFont typeface="Wingdings" pitchFamily="2" charset="2"/>
              <a:buChar char="Ø"/>
            </a:pPr>
            <a:r>
              <a:rPr lang="ar-EG" sz="2000" dirty="0" smtClean="0"/>
              <a:t>رفع الوعي السياسي والقانوني بالموضوع .</a:t>
            </a:r>
          </a:p>
          <a:p>
            <a:pPr lvl="1" algn="just" rtl="1">
              <a:buFont typeface="Wingdings" pitchFamily="2" charset="2"/>
              <a:buChar char="Ø"/>
            </a:pPr>
            <a:r>
              <a:rPr lang="ar-EG" sz="2000" dirty="0" smtClean="0"/>
              <a:t>تعزيز جهود التدريب ورفع الكفاءة القانونية والمؤسسية.</a:t>
            </a:r>
            <a:endParaRPr lang="en-US" sz="2000" dirty="0"/>
          </a:p>
        </p:txBody>
      </p:sp>
    </p:spTree>
    <p:extLst>
      <p:ext uri="{BB962C8B-B14F-4D97-AF65-F5344CB8AC3E}">
        <p14:creationId xmlns:p14="http://schemas.microsoft.com/office/powerpoint/2010/main" val="1032416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17136"/>
          </a:xfrm>
        </p:spPr>
        <p:txBody>
          <a:bodyPr>
            <a:normAutofit fontScale="92500" lnSpcReduction="20000"/>
          </a:bodyPr>
          <a:lstStyle/>
          <a:p>
            <a:pPr algn="ctr" rtl="1">
              <a:buNone/>
            </a:pPr>
            <a:endParaRPr lang="ar-SA" sz="2000" b="1" dirty="0" smtClean="0">
              <a:latin typeface="Simplified Arabic" pitchFamily="18" charset="-78"/>
              <a:cs typeface="Simplified Arabic" pitchFamily="18" charset="-78"/>
            </a:endParaRPr>
          </a:p>
          <a:p>
            <a:pPr algn="ctr" rtl="1">
              <a:buNone/>
            </a:pPr>
            <a:r>
              <a:rPr lang="ar-SA" sz="2000" b="1" dirty="0" smtClean="0">
                <a:latin typeface="Simplified Arabic" pitchFamily="18" charset="-78"/>
                <a:cs typeface="Simplified Arabic" pitchFamily="18" charset="-78"/>
              </a:rPr>
              <a:t>” إن اعتماد التوصيات المعدلة لمجموعة </a:t>
            </a:r>
            <a:r>
              <a:rPr lang="en-US" sz="2000" b="1" dirty="0" smtClean="0">
                <a:latin typeface="Simplified Arabic" pitchFamily="18" charset="-78"/>
                <a:cs typeface="Simplified Arabic" pitchFamily="18" charset="-78"/>
              </a:rPr>
              <a:t>FATF </a:t>
            </a:r>
            <a:r>
              <a:rPr lang="ar-SA" sz="2000" b="1" dirty="0" smtClean="0">
                <a:latin typeface="Simplified Arabic" pitchFamily="18" charset="-78"/>
                <a:cs typeface="Simplified Arabic" pitchFamily="18" charset="-78"/>
              </a:rPr>
              <a:t> يؤكد على الرغبة الحثيثة للدول على الالتزام المتبادل بمكافحة غسل الأموال وتمويل الإرهاب وما يرتبط بهم من استرداد للأموال،</a:t>
            </a:r>
          </a:p>
          <a:p>
            <a:pPr algn="ctr" rtl="1"/>
            <a:endParaRPr lang="ar-SA" sz="2000" b="1" dirty="0" smtClean="0">
              <a:latin typeface="Simplified Arabic" pitchFamily="18" charset="-78"/>
              <a:cs typeface="Simplified Arabic" pitchFamily="18" charset="-78"/>
            </a:endParaRPr>
          </a:p>
          <a:p>
            <a:pPr algn="ctr" rtl="1">
              <a:buNone/>
            </a:pPr>
            <a:r>
              <a:rPr lang="ar-SA" sz="2000" b="1" dirty="0" smtClean="0">
                <a:latin typeface="Simplified Arabic" pitchFamily="18" charset="-78"/>
                <a:cs typeface="Simplified Arabic" pitchFamily="18" charset="-78"/>
              </a:rPr>
              <a:t>حيث احتوت التوصيات المعدلة على متطلبات لحماية أكبر وشفافية أعلي داخل النظام المالي، وعلى مقتضيات تفعيل تعاون دولي فاعل يسمح بتحسين قدرات وأدوات القائمين على إنفاذ القانون“</a:t>
            </a:r>
          </a:p>
          <a:p>
            <a:pPr algn="r" rtl="1"/>
            <a:endParaRPr lang="ar-SA" sz="2000" i="1" dirty="0" smtClean="0"/>
          </a:p>
          <a:p>
            <a:pPr algn="ctr">
              <a:buNone/>
            </a:pPr>
            <a:r>
              <a:rPr lang="en-US" sz="2000" i="1" dirty="0" smtClean="0"/>
              <a:t>The revised Recommendations include</a:t>
            </a:r>
            <a:r>
              <a:rPr lang="ar-SA" sz="2000" i="1" dirty="0" smtClean="0"/>
              <a:t> </a:t>
            </a:r>
            <a:r>
              <a:rPr lang="en-US" sz="2000" i="1" dirty="0" smtClean="0"/>
              <a:t>requirements for stronger safeguards in the</a:t>
            </a:r>
            <a:r>
              <a:rPr lang="ar-SA" sz="2000" i="1" dirty="0" smtClean="0"/>
              <a:t> </a:t>
            </a:r>
            <a:r>
              <a:rPr lang="en-US" sz="2000" i="1" dirty="0" smtClean="0"/>
              <a:t>financial sector, strengthened law enforcement</a:t>
            </a:r>
            <a:r>
              <a:rPr lang="ar-SA" sz="2000" i="1" dirty="0" smtClean="0"/>
              <a:t> </a:t>
            </a:r>
            <a:r>
              <a:rPr lang="en-US" sz="2000" i="1" dirty="0" smtClean="0"/>
              <a:t>tools and improved international co-operation.”</a:t>
            </a:r>
            <a:endParaRPr lang="ar-SA" sz="2000" i="1" dirty="0" smtClean="0"/>
          </a:p>
          <a:p>
            <a:endParaRPr lang="ar-SA" sz="2000" i="1" dirty="0" smtClean="0"/>
          </a:p>
          <a:p>
            <a:endParaRPr lang="ar-SA" sz="2000" i="1" dirty="0" smtClean="0"/>
          </a:p>
          <a:p>
            <a:endParaRPr lang="ar-SA" sz="2000" i="1" dirty="0" smtClean="0"/>
          </a:p>
          <a:p>
            <a:pPr>
              <a:buNone/>
            </a:pPr>
            <a:endParaRPr lang="en-US" sz="2000" i="1" dirty="0" smtClean="0"/>
          </a:p>
          <a:p>
            <a:r>
              <a:rPr lang="it-IT" sz="2000" dirty="0" smtClean="0"/>
              <a:t>Giancarlo Del Bufalo – FATF President, 2012</a:t>
            </a:r>
            <a:endParaRPr lang="en-US" sz="2000" dirty="0"/>
          </a:p>
        </p:txBody>
      </p:sp>
      <p:sp>
        <p:nvSpPr>
          <p:cNvPr id="2" name="Rectangle 1"/>
          <p:cNvSpPr/>
          <p:nvPr/>
        </p:nvSpPr>
        <p:spPr>
          <a:xfrm>
            <a:off x="685800" y="304801"/>
            <a:ext cx="7924800" cy="1384995"/>
          </a:xfrm>
          <a:prstGeom prst="rect">
            <a:avLst/>
          </a:prstGeom>
        </p:spPr>
        <p:txBody>
          <a:bodyPr wrap="square">
            <a:spAutoFit/>
          </a:bodyPr>
          <a:lstStyle/>
          <a:p>
            <a:pPr algn="ctr" rtl="1"/>
            <a:r>
              <a:rPr lang="ar-EG" sz="2800" b="1" dirty="0">
                <a:solidFill>
                  <a:srgbClr val="C00000"/>
                </a:solidFill>
                <a:latin typeface="Sakkal Majalla" pitchFamily="2" charset="-78"/>
                <a:cs typeface="Sakkal Majalla" pitchFamily="2" charset="-78"/>
              </a:rPr>
              <a:t>تنامي الاهتمام بموضوع استرداد الاموال المنهوبة</a:t>
            </a:r>
            <a:br>
              <a:rPr lang="ar-EG" sz="2800" b="1" dirty="0">
                <a:solidFill>
                  <a:srgbClr val="C00000"/>
                </a:solidFill>
                <a:latin typeface="Sakkal Majalla" pitchFamily="2" charset="-78"/>
                <a:cs typeface="Sakkal Majalla" pitchFamily="2" charset="-78"/>
              </a:rPr>
            </a:br>
            <a:r>
              <a:rPr lang="ar-EG" sz="2800" b="1" dirty="0">
                <a:solidFill>
                  <a:srgbClr val="C00000"/>
                </a:solidFill>
                <a:latin typeface="Sakkal Majalla" pitchFamily="2" charset="-78"/>
                <a:cs typeface="Sakkal Majalla" pitchFamily="2" charset="-78"/>
              </a:rPr>
              <a:t>العقدين الاخيرين وجهود مكافحة الجريمة المنظمة وغسل الاموال وتمويل الارهاب</a:t>
            </a:r>
            <a:endParaRPr lang="en-US" sz="2800" dirty="0"/>
          </a:p>
        </p:txBody>
      </p:sp>
    </p:spTree>
    <p:extLst>
      <p:ext uri="{BB962C8B-B14F-4D97-AF65-F5344CB8AC3E}">
        <p14:creationId xmlns:p14="http://schemas.microsoft.com/office/powerpoint/2010/main" val="20411087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fontScale="90000"/>
          </a:bodyPr>
          <a:lstStyle/>
          <a:p>
            <a:pPr rtl="1"/>
            <a:r>
              <a:rPr lang="ar-SA" sz="3200" b="1" dirty="0" smtClean="0">
                <a:solidFill>
                  <a:srgbClr val="C00000"/>
                </a:solidFill>
                <a:latin typeface="Sakkal Majalla" pitchFamily="2" charset="-78"/>
                <a:cs typeface="Sakkal Majalla" pitchFamily="2" charset="-78"/>
              </a:rPr>
              <a:t>أهم التحديات السياسية والقانونية</a:t>
            </a:r>
            <a:r>
              <a:rPr lang="ar-BH" sz="3200" b="1" dirty="0" smtClean="0">
                <a:solidFill>
                  <a:srgbClr val="C00000"/>
                </a:solidFill>
                <a:latin typeface="Sakkal Majalla" pitchFamily="2" charset="-78"/>
                <a:cs typeface="Sakkal Majalla" pitchFamily="2" charset="-78"/>
              </a:rPr>
              <a:t> في مواجهة استرداد الاموال المنهوبة</a:t>
            </a:r>
            <a:endParaRPr lang="ar-SA" sz="3200" b="1"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905000"/>
            <a:ext cx="8229600" cy="4669536"/>
          </a:xfrm>
        </p:spPr>
        <p:txBody>
          <a:bodyPr>
            <a:normAutofit/>
          </a:bodyPr>
          <a:lstStyle/>
          <a:p>
            <a:pPr algn="just" rtl="1"/>
            <a:r>
              <a:rPr lang="ar-SA" dirty="0" smtClean="0">
                <a:solidFill>
                  <a:schemeClr val="tx1"/>
                </a:solidFill>
              </a:rPr>
              <a:t>عدم الرغبة السياسية أو عدم القدرة.</a:t>
            </a:r>
          </a:p>
          <a:p>
            <a:pPr algn="just" rtl="1"/>
            <a:r>
              <a:rPr lang="ar-SA" dirty="0" smtClean="0">
                <a:solidFill>
                  <a:schemeClr val="tx1"/>
                </a:solidFill>
              </a:rPr>
              <a:t>فجوة المعرفة القانونية بالانظمة القانونية وبمتطلبات طلب التعاون القضائي.</a:t>
            </a:r>
          </a:p>
          <a:p>
            <a:pPr algn="just" rtl="1"/>
            <a:r>
              <a:rPr lang="ar-SA" dirty="0" smtClean="0">
                <a:solidFill>
                  <a:schemeClr val="tx1"/>
                </a:solidFill>
              </a:rPr>
              <a:t>عدم التوقيع او الدخول في الاتفاقيات الدولية أو الإقليمية أو التنظيمات ذات الصلة.</a:t>
            </a:r>
          </a:p>
          <a:p>
            <a:pPr algn="just" rtl="1"/>
            <a:r>
              <a:rPr lang="ar-SA" dirty="0" smtClean="0">
                <a:solidFill>
                  <a:schemeClr val="tx1"/>
                </a:solidFill>
              </a:rPr>
              <a:t>قواعد السرية المصرفية.</a:t>
            </a:r>
          </a:p>
          <a:p>
            <a:pPr algn="just" rtl="1"/>
            <a:r>
              <a:rPr lang="ar-SA" dirty="0" smtClean="0">
                <a:solidFill>
                  <a:schemeClr val="tx1"/>
                </a:solidFill>
              </a:rPr>
              <a:t>عدم وجود تنظيم قانوني يحدد اليات التعاون الدولي على المستوى الوطني.</a:t>
            </a:r>
          </a:p>
          <a:p>
            <a:pPr algn="just" rtl="1"/>
            <a:r>
              <a:rPr lang="ar-SA" b="1" dirty="0" smtClean="0">
                <a:solidFill>
                  <a:srgbClr val="C00000"/>
                </a:solidFill>
              </a:rPr>
              <a:t>عدم الاستفادة من اتفاقات التعاون المتخصصة بين جهات الرقابة المالية.</a:t>
            </a:r>
          </a:p>
          <a:p>
            <a:pPr algn="r" rtl="1"/>
            <a:endParaRPr lang="ar-SA" dirty="0"/>
          </a:p>
        </p:txBody>
      </p:sp>
    </p:spTree>
    <p:extLst>
      <p:ext uri="{BB962C8B-B14F-4D97-AF65-F5344CB8AC3E}">
        <p14:creationId xmlns:p14="http://schemas.microsoft.com/office/powerpoint/2010/main" val="15035375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rtl="1"/>
            <a:r>
              <a:rPr lang="ar-SA" sz="3200" b="1" dirty="0" smtClean="0">
                <a:solidFill>
                  <a:srgbClr val="C00000"/>
                </a:solidFill>
                <a:latin typeface="Sakkal Majalla" pitchFamily="2" charset="-78"/>
                <a:cs typeface="Sakkal Majalla" pitchFamily="2" charset="-78"/>
              </a:rPr>
              <a:t>أهم التحديات المؤسسية والتشغيلية</a:t>
            </a:r>
            <a:endParaRPr lang="ar-SA" sz="3200" b="1"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524000"/>
            <a:ext cx="8229600" cy="5334000"/>
          </a:xfrm>
        </p:spPr>
        <p:txBody>
          <a:bodyPr>
            <a:normAutofit lnSpcReduction="10000"/>
          </a:bodyPr>
          <a:lstStyle/>
          <a:p>
            <a:pPr algn="r" rtl="1">
              <a:buFont typeface="Wingdings" pitchFamily="2" charset="2"/>
              <a:buChar char="q"/>
            </a:pPr>
            <a:r>
              <a:rPr lang="ar-SA" dirty="0" smtClean="0">
                <a:solidFill>
                  <a:schemeClr val="tx1"/>
                </a:solidFill>
                <a:latin typeface="Sakkal Majalla" pitchFamily="2" charset="-78"/>
                <a:cs typeface="Sakkal Majalla" pitchFamily="2" charset="-78"/>
              </a:rPr>
              <a:t>عدم العلم بامكانت الاستفادة من قواعد البيانات أو مراكز المعلومات الخاصة بالأنشطة المالية.</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توافر الكوادر البشرية المؤهلة للعلم في مجال استرداد الاموال.</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غياب التنسيق بين الخبرات والجهات ذات الصلة</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وجود أية معلومات محددة عن حجم الاموال محل الاسترداد أو مكانها.</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الاستفادة من وسائل التعاون الدولي غير الرسمية من خلال طلبات التعاون غير الرسمية أو من خلال التجمعات والمبادرات الإقليمية.</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البطء في اتخاذ الإجراءات واستمرار المطلوب التحفظ على اموالهم في إدارة وتحريك تلك الاموال.</a:t>
            </a:r>
          </a:p>
          <a:p>
            <a:pPr algn="r" rtl="1">
              <a:buFont typeface="Wingdings" pitchFamily="2" charset="2"/>
              <a:buChar char="q"/>
            </a:pPr>
            <a:r>
              <a:rPr lang="ar-SA" dirty="0" smtClean="0">
                <a:solidFill>
                  <a:schemeClr val="tx1"/>
                </a:solidFill>
                <a:latin typeface="Sakkal Majalla" pitchFamily="2" charset="-78"/>
                <a:cs typeface="Sakkal Majalla" pitchFamily="2" charset="-78"/>
              </a:rPr>
              <a:t> ضعف قدرات التحري المالي وعدم الاستعداد المسبق لحالات تهريب الأموال.</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القدرة على إقامة العلاقة بين المال المطلوب استرداده والجريمة محل الاتهام أو الشخص محل الاتهام.</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التركيز على الملاحقة والمتابعة الجنائية وعدم الاستفادة من الاليات والمناهج الأخرى.</a:t>
            </a:r>
          </a:p>
          <a:p>
            <a:pPr algn="r" rtl="1"/>
            <a:endParaRPr lang="ar-SA" dirty="0"/>
          </a:p>
        </p:txBody>
      </p:sp>
    </p:spTree>
    <p:extLst>
      <p:ext uri="{BB962C8B-B14F-4D97-AF65-F5344CB8AC3E}">
        <p14:creationId xmlns:p14="http://schemas.microsoft.com/office/powerpoint/2010/main" val="2482727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lgn="r" rtl="1"/>
            <a:r>
              <a:rPr lang="ar-SA" sz="3200" b="1" dirty="0" smtClean="0">
                <a:solidFill>
                  <a:srgbClr val="C00000"/>
                </a:solidFill>
                <a:latin typeface="Sakkal Majalla" pitchFamily="2" charset="-78"/>
                <a:cs typeface="Sakkal Majalla" pitchFamily="2" charset="-78"/>
              </a:rPr>
              <a:t>أخطاء شائعة ودروس مستفادة</a:t>
            </a:r>
            <a:r>
              <a:rPr lang="ar-BH" sz="3200" b="1" dirty="0" smtClean="0">
                <a:solidFill>
                  <a:srgbClr val="C00000"/>
                </a:solidFill>
                <a:latin typeface="Sakkal Majalla" pitchFamily="2" charset="-78"/>
                <a:cs typeface="Sakkal Majalla" pitchFamily="2" charset="-78"/>
              </a:rPr>
              <a:t> في شأن استرداد الاموال المنهوبة</a:t>
            </a:r>
            <a:endParaRPr lang="ar-SA" sz="3200" b="1"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295400"/>
            <a:ext cx="8229600" cy="5562600"/>
          </a:xfrm>
        </p:spPr>
        <p:txBody>
          <a:bodyPr>
            <a:normAutofit fontScale="92500"/>
          </a:bodyPr>
          <a:lstStyle/>
          <a:p>
            <a:pPr algn="r" rtl="1">
              <a:buFont typeface="Wingdings" pitchFamily="2" charset="2"/>
              <a:buChar char="q"/>
            </a:pPr>
            <a:r>
              <a:rPr lang="ar-SA" dirty="0" smtClean="0">
                <a:solidFill>
                  <a:schemeClr val="tx1"/>
                </a:solidFill>
                <a:latin typeface="Sakkal Majalla" pitchFamily="2" charset="-78"/>
                <a:cs typeface="Sakkal Majalla" pitchFamily="2" charset="-78"/>
              </a:rPr>
              <a:t>الاعتقاد بأن جميع صور التعاون تحتاج إلى تقديم طلبات تعاون قضائي</a:t>
            </a:r>
          </a:p>
          <a:p>
            <a:pPr lvl="1" algn="r" rtl="1">
              <a:buFont typeface="Wingdings" pitchFamily="2" charset="2"/>
              <a:buChar char="Ø"/>
            </a:pPr>
            <a:r>
              <a:rPr lang="ar-SA" dirty="0" smtClean="0">
                <a:solidFill>
                  <a:schemeClr val="tx1"/>
                </a:solidFill>
                <a:latin typeface="Sakkal Majalla" pitchFamily="2" charset="-78"/>
                <a:cs typeface="Sakkal Majalla" pitchFamily="2" charset="-78"/>
              </a:rPr>
              <a:t> مثال 1 :طلب معلومات من مراكز المعلومات.</a:t>
            </a:r>
          </a:p>
          <a:p>
            <a:pPr lvl="1" algn="r" rtl="1">
              <a:buFont typeface="Wingdings" pitchFamily="2" charset="2"/>
              <a:buChar char="Ø"/>
            </a:pPr>
            <a:r>
              <a:rPr lang="ar-SA" dirty="0" smtClean="0">
                <a:solidFill>
                  <a:schemeClr val="tx1"/>
                </a:solidFill>
                <a:latin typeface="Sakkal Majalla" pitchFamily="2" charset="-78"/>
                <a:cs typeface="Sakkal Majalla" pitchFamily="2" charset="-78"/>
              </a:rPr>
              <a:t>مثال 2: طلب المعلومات من خلال وحدات التحري المالية.</a:t>
            </a:r>
          </a:p>
          <a:p>
            <a:pPr algn="r" rtl="1">
              <a:buFont typeface="Wingdings" pitchFamily="2" charset="2"/>
              <a:buChar char="q"/>
            </a:pPr>
            <a:r>
              <a:rPr lang="ar-SA" dirty="0" smtClean="0">
                <a:solidFill>
                  <a:schemeClr val="tx1"/>
                </a:solidFill>
                <a:latin typeface="Sakkal Majalla" pitchFamily="2" charset="-78"/>
                <a:cs typeface="Sakkal Majalla" pitchFamily="2" charset="-78"/>
              </a:rPr>
              <a:t> التركيز على طلب مصادرة الاموال المنهوبة وإغفال طلب ما يقابل قيمتها.</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الاستفادة من حالات نقل عبء الإثبات الموجودة في الانظمة القانونية المختلفة.</a:t>
            </a:r>
          </a:p>
          <a:p>
            <a:pPr algn="r" rtl="1">
              <a:buFont typeface="Wingdings" pitchFamily="2" charset="2"/>
              <a:buChar char="q"/>
            </a:pPr>
            <a:r>
              <a:rPr lang="ar-SA" dirty="0" smtClean="0">
                <a:solidFill>
                  <a:schemeClr val="tx1"/>
                </a:solidFill>
                <a:latin typeface="Sakkal Majalla" pitchFamily="2" charset="-78"/>
                <a:cs typeface="Sakkal Majalla" pitchFamily="2" charset="-78"/>
              </a:rPr>
              <a:t> الاعتقاد بأن شرط التجريم المزدوج شرط نهائي لقبول طلب التعاون: التفرقة بين طلب التعاون الذي يحتاج إلى استخدام ادوات الإكراه وما لا يحتاج تدخل الشخص محل الاشتباه.</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تسرع الدول في تقديم طلبات التعاون قبل إجراء التحريات المالية الكافية، وخطأ البدء بالطلب الرسمي للتعاون.</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التحوط لكون حصيلة أحكام المصادرة تؤؤل للخزانة العامة للدولة التي اصدرت الحكم.</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ملائمة الألية أو المنهج المتبع للاسترداد.</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عدم الاستفادة من أمكانات المجتمع المدني في جمع المعلومات وفي تسهيل مهمة الاسترداد.</a:t>
            </a:r>
          </a:p>
          <a:p>
            <a:pPr algn="r" rtl="1">
              <a:buFont typeface="Wingdings" pitchFamily="2" charset="2"/>
              <a:buChar char="q"/>
            </a:pPr>
            <a:r>
              <a:rPr lang="ar-SA" dirty="0" smtClean="0">
                <a:solidFill>
                  <a:schemeClr val="tx1"/>
                </a:solidFill>
                <a:latin typeface="Sakkal Majalla" pitchFamily="2" charset="-78"/>
                <a:cs typeface="Sakkal Majalla" pitchFamily="2" charset="-78"/>
              </a:rPr>
              <a:t>التأخر في عقد اتفاقيات التقسيم.</a:t>
            </a:r>
          </a:p>
          <a:p>
            <a:pPr algn="r" rtl="1">
              <a:buNone/>
            </a:pPr>
            <a:r>
              <a:rPr lang="ar-SA" dirty="0" smtClean="0">
                <a:solidFill>
                  <a:schemeClr val="tx1"/>
                </a:solidFill>
                <a:latin typeface="Sakkal Majalla" pitchFamily="2" charset="-78"/>
                <a:cs typeface="Sakkal Majalla" pitchFamily="2" charset="-78"/>
              </a:rPr>
              <a:t> </a:t>
            </a:r>
            <a:endParaRPr lang="ar-SA"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37164504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rtl="1">
              <a:buNone/>
            </a:pPr>
            <a:endParaRPr lang="ar-BH" sz="3600" b="1" dirty="0" smtClean="0">
              <a:solidFill>
                <a:srgbClr val="C00000"/>
              </a:solidFill>
              <a:latin typeface="Sakkal Majalla" pitchFamily="2" charset="-78"/>
              <a:cs typeface="Sakkal Majalla" pitchFamily="2" charset="-78"/>
            </a:endParaRPr>
          </a:p>
          <a:p>
            <a:pPr marL="0" indent="0" algn="ctr" rtl="1">
              <a:buNone/>
            </a:pPr>
            <a:endParaRPr lang="ar-BH" sz="3600" b="1" dirty="0">
              <a:solidFill>
                <a:srgbClr val="C00000"/>
              </a:solidFill>
              <a:latin typeface="Sakkal Majalla" pitchFamily="2" charset="-78"/>
              <a:cs typeface="Sakkal Majalla" pitchFamily="2" charset="-78"/>
            </a:endParaRPr>
          </a:p>
          <a:p>
            <a:pPr marL="0" indent="0" algn="ctr" rtl="1">
              <a:buNone/>
            </a:pPr>
            <a:endParaRPr lang="ar-BH" sz="3600" b="1" dirty="0" smtClean="0">
              <a:solidFill>
                <a:srgbClr val="C00000"/>
              </a:solidFill>
              <a:latin typeface="Sakkal Majalla" pitchFamily="2" charset="-78"/>
              <a:cs typeface="Sakkal Majalla" pitchFamily="2" charset="-78"/>
            </a:endParaRPr>
          </a:p>
          <a:p>
            <a:pPr marL="0" indent="0" algn="ctr" rtl="1">
              <a:buNone/>
            </a:pPr>
            <a:r>
              <a:rPr lang="ar-BH" sz="3600" b="1" dirty="0" smtClean="0">
                <a:solidFill>
                  <a:srgbClr val="C00000"/>
                </a:solidFill>
                <a:latin typeface="Sakkal Majalla" pitchFamily="2" charset="-78"/>
                <a:cs typeface="Sakkal Majalla" pitchFamily="2" charset="-78"/>
              </a:rPr>
              <a:t>خالص الشكر على حسن الاستماع والمشاركة الفاعلة</a:t>
            </a:r>
            <a:endParaRPr lang="en-US" sz="3600" b="1" dirty="0">
              <a:solidFill>
                <a:srgbClr val="C00000"/>
              </a:solidFill>
              <a:latin typeface="Sakkal Majalla" pitchFamily="2" charset="-78"/>
              <a:cs typeface="Sakkal Majalla" pitchFamily="2" charset="-78"/>
            </a:endParaRPr>
          </a:p>
        </p:txBody>
      </p:sp>
    </p:spTree>
    <p:extLst>
      <p:ext uri="{BB962C8B-B14F-4D97-AF65-F5344CB8AC3E}">
        <p14:creationId xmlns:p14="http://schemas.microsoft.com/office/powerpoint/2010/main" val="264191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pPr marL="742950" marR="0" lvl="1" indent="-285750" algn="ctr" defTabSz="914400" rtl="1" eaLnBrk="1" fontAlgn="auto" latinLnBrk="0" hangingPunct="1">
              <a:lnSpc>
                <a:spcPct val="100000"/>
              </a:lnSpc>
              <a:spcBef>
                <a:spcPct val="20000"/>
              </a:spcBef>
              <a:spcAft>
                <a:spcPts val="0"/>
              </a:spcAft>
              <a:tabLst/>
              <a:defRPr/>
            </a:pPr>
            <a:r>
              <a:rPr kumimoji="0" lang="ar-BH" sz="3200" b="1" i="0" u="none" strike="noStrike" kern="1200" cap="none" spc="0" normalizeH="0" baseline="0" noProof="0" dirty="0" smtClean="0">
                <a:ln>
                  <a:noFill/>
                </a:ln>
                <a:solidFill>
                  <a:srgbClr val="C00000"/>
                </a:solidFill>
                <a:effectLst/>
                <a:uLnTx/>
                <a:uFillTx/>
                <a:latin typeface="Sakkal Majalla" pitchFamily="2" charset="-78"/>
                <a:ea typeface="+mn-ea"/>
                <a:cs typeface="Sakkal Majalla" pitchFamily="2" charset="-78"/>
              </a:rPr>
              <a:t>الأهمية العملية لفهم فلسفة وأهداف التجريم والعقاب</a:t>
            </a:r>
            <a:endParaRPr lang="en-US" sz="3200" b="1" dirty="0">
              <a:solidFill>
                <a:srgbClr val="C00000"/>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981201"/>
            <a:ext cx="8229600" cy="3886200"/>
          </a:xfrm>
        </p:spPr>
        <p:txBody>
          <a:bodyPr/>
          <a:lstStyle/>
          <a:p>
            <a:pPr marL="0" indent="0" algn="ctr" rtl="1">
              <a:buNone/>
            </a:pPr>
            <a:r>
              <a:rPr lang="ar-BH" b="1" dirty="0"/>
              <a:t/>
            </a:r>
            <a:br>
              <a:rPr lang="ar-BH" b="1" dirty="0"/>
            </a:br>
            <a:r>
              <a:rPr lang="ar-BH" b="1" dirty="0"/>
              <a:t/>
            </a:r>
            <a:br>
              <a:rPr lang="ar-BH" b="1" dirty="0"/>
            </a:br>
            <a:r>
              <a:rPr lang="ar-BH" b="1" dirty="0"/>
              <a:t/>
            </a:r>
            <a:br>
              <a:rPr lang="ar-BH" b="1" dirty="0"/>
            </a:br>
            <a:endParaRPr lang="en-US" b="1" dirty="0"/>
          </a:p>
        </p:txBody>
      </p:sp>
      <p:sp>
        <p:nvSpPr>
          <p:cNvPr id="4" name="TextBox 3"/>
          <p:cNvSpPr txBox="1"/>
          <p:nvPr/>
        </p:nvSpPr>
        <p:spPr>
          <a:xfrm>
            <a:off x="3733800" y="1752600"/>
            <a:ext cx="4800600" cy="5386090"/>
          </a:xfrm>
          <a:prstGeom prst="rect">
            <a:avLst/>
          </a:prstGeom>
          <a:noFill/>
        </p:spPr>
        <p:txBody>
          <a:bodyPr wrap="square" rtlCol="0">
            <a:spAutoFit/>
          </a:bodyPr>
          <a:lstStyle/>
          <a:p>
            <a:pPr algn="r" rtl="1"/>
            <a:r>
              <a:rPr lang="ar-BH" sz="2600" b="1" dirty="0" smtClean="0">
                <a:latin typeface="Sakkal Majalla" pitchFamily="2" charset="-78"/>
                <a:cs typeface="Sakkal Majalla" pitchFamily="2" charset="-78"/>
              </a:rPr>
              <a:t>أولاً: تأثير  تحديد  طبيعة المصلحة المحمية على صياغة النص التشريعي: </a:t>
            </a:r>
          </a:p>
          <a:p>
            <a:pPr marL="914400" lvl="1" indent="-457200" algn="r" rtl="1">
              <a:buFont typeface="Wingdings" pitchFamily="2" charset="2"/>
              <a:buChar char="q"/>
            </a:pPr>
            <a:r>
              <a:rPr lang="ar-BH" sz="2400" dirty="0" smtClean="0">
                <a:latin typeface="Sakkal Majalla" pitchFamily="2" charset="-78"/>
                <a:cs typeface="Sakkal Majalla" pitchFamily="2" charset="-78"/>
              </a:rPr>
              <a:t>نطاق تجريم استغلال المعلومات الداخلية /غير المعلنة / التفضيلية/ المميزة. </a:t>
            </a:r>
          </a:p>
          <a:p>
            <a:pPr marL="914400" lvl="1" indent="-457200" algn="r" rtl="1">
              <a:buFont typeface="Wingdings" pitchFamily="2" charset="2"/>
              <a:buChar char="q"/>
            </a:pPr>
            <a:r>
              <a:rPr lang="ar-BH" sz="2400" dirty="0" smtClean="0">
                <a:latin typeface="Sakkal Majalla" pitchFamily="2" charset="-78"/>
                <a:cs typeface="Sakkal Majalla" pitchFamily="2" charset="-78"/>
              </a:rPr>
              <a:t>توصيف السلوك الإجرامي لجريمة التلاعب في الأسعار </a:t>
            </a:r>
            <a:r>
              <a:rPr lang="ar-BH" sz="3200" dirty="0" smtClean="0">
                <a:latin typeface="Sakkal Majalla" pitchFamily="2" charset="-78"/>
                <a:cs typeface="Sakkal Majalla" pitchFamily="2" charset="-78"/>
              </a:rPr>
              <a:t>.</a:t>
            </a:r>
          </a:p>
          <a:p>
            <a:pPr marL="914400" lvl="1" indent="-457200" algn="r" rtl="1">
              <a:buFont typeface="Wingdings" pitchFamily="2" charset="2"/>
              <a:buChar char="q"/>
            </a:pPr>
            <a:endParaRPr lang="ar-BH" sz="3200" dirty="0" smtClean="0">
              <a:latin typeface="Sakkal Majalla" pitchFamily="2" charset="-78"/>
              <a:cs typeface="Sakkal Majalla" pitchFamily="2" charset="-78"/>
            </a:endParaRPr>
          </a:p>
          <a:p>
            <a:pPr algn="r" rtl="1"/>
            <a:r>
              <a:rPr lang="ar-BH" sz="2600" b="1" dirty="0" smtClean="0">
                <a:latin typeface="Sakkal Majalla" pitchFamily="2" charset="-78"/>
                <a:cs typeface="Sakkal Majalla" pitchFamily="2" charset="-78"/>
              </a:rPr>
              <a:t>ثانياَ: تأثير تفهم حقيقة المصلحة المحمية على تفسير وتطبيق النصوص العقابية:</a:t>
            </a:r>
          </a:p>
          <a:p>
            <a:pPr marL="914400" lvl="1" indent="-457200" algn="r" rtl="1">
              <a:buFont typeface="Wingdings" pitchFamily="2" charset="2"/>
              <a:buChar char="q"/>
            </a:pPr>
            <a:r>
              <a:rPr lang="ar-BH" sz="2400" dirty="0" smtClean="0">
                <a:latin typeface="Sakkal Majalla" pitchFamily="2" charset="-78"/>
                <a:cs typeface="Sakkal Majalla" pitchFamily="2" charset="-78"/>
              </a:rPr>
              <a:t>تقدير العقوبة على التأخر في الافصاح عن القوائم المالية.</a:t>
            </a:r>
          </a:p>
          <a:p>
            <a:pPr marL="914400" lvl="1" indent="-457200" algn="r" rtl="1">
              <a:buFont typeface="Wingdings" pitchFamily="2" charset="2"/>
              <a:buChar char="q"/>
            </a:pPr>
            <a:r>
              <a:rPr lang="ar-BH" sz="2400" dirty="0" smtClean="0">
                <a:latin typeface="Sakkal Majalla" pitchFamily="2" charset="-78"/>
                <a:cs typeface="Sakkal Majalla" pitchFamily="2" charset="-78"/>
              </a:rPr>
              <a:t>تقدير العقوبة في مجال التلاعب في الاسعار.</a:t>
            </a:r>
          </a:p>
          <a:p>
            <a:pPr marL="914400" lvl="1" indent="-457200" algn="r" rtl="1">
              <a:buFont typeface="Wingdings" pitchFamily="2" charset="2"/>
              <a:buChar char="q"/>
            </a:pPr>
            <a:endParaRPr lang="en-US" sz="3200" dirty="0">
              <a:latin typeface="Sakkal Majalla" pitchFamily="2" charset="-78"/>
              <a:cs typeface="Sakkal Majalla"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 y="1752601"/>
            <a:ext cx="2895601"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0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990600"/>
          </a:xfrm>
        </p:spPr>
        <p:txBody>
          <a:bodyPr/>
          <a:lstStyle/>
          <a:p>
            <a:pPr marL="914400" marR="0" lvl="1" indent="-457200" algn="ctr" defTabSz="914400" rtl="1" eaLnBrk="1" fontAlgn="auto" latinLnBrk="0" hangingPunct="1">
              <a:lnSpc>
                <a:spcPct val="100000"/>
              </a:lnSpc>
              <a:spcBef>
                <a:spcPts val="0"/>
              </a:spcBef>
              <a:spcAft>
                <a:spcPts val="0"/>
              </a:spcAft>
              <a:tabLst/>
              <a:defRPr/>
            </a:pPr>
            <a:r>
              <a:rPr kumimoji="0" lang="ar-BH" sz="3200" b="1" i="0" u="none" strike="noStrike" kern="1200" cap="none" spc="0" normalizeH="0" baseline="0" noProof="0" dirty="0" smtClean="0">
                <a:ln>
                  <a:noFill/>
                </a:ln>
                <a:solidFill>
                  <a:prstClr val="black"/>
                </a:solidFill>
                <a:effectLst/>
                <a:uLnTx/>
                <a:uFillTx/>
                <a:latin typeface="Sakkal Majalla" pitchFamily="2" charset="-78"/>
                <a:ea typeface="+mn-ea"/>
                <a:cs typeface="Sakkal Majalla" pitchFamily="2" charset="-78"/>
              </a:rPr>
              <a:t>نطاق تجريم استغلال المعلومات الداخلية /غير المعلنة / التفضيلية.  </a:t>
            </a:r>
            <a:endParaRPr lang="en-US" sz="3200" b="1" dirty="0">
              <a:latin typeface="Sakkal Majalla" pitchFamily="2" charset="-78"/>
              <a:cs typeface="Sakkal Majalla" pitchFamily="2" charset="-78"/>
            </a:endParaRPr>
          </a:p>
        </p:txBody>
      </p:sp>
      <p:sp>
        <p:nvSpPr>
          <p:cNvPr id="3" name="Content Placeholder 2"/>
          <p:cNvSpPr>
            <a:spLocks noGrp="1"/>
          </p:cNvSpPr>
          <p:nvPr>
            <p:ph idx="1"/>
          </p:nvPr>
        </p:nvSpPr>
        <p:spPr>
          <a:xfrm>
            <a:off x="4191000" y="1066800"/>
            <a:ext cx="4648200" cy="5486400"/>
          </a:xfrm>
        </p:spPr>
        <p:txBody>
          <a:bodyPr>
            <a:normAutofit fontScale="92500"/>
          </a:bodyPr>
          <a:lstStyle/>
          <a:p>
            <a:pPr algn="r" rtl="1">
              <a:buFont typeface="Wingdings" pitchFamily="2" charset="2"/>
              <a:buChar char="q"/>
            </a:pPr>
            <a:r>
              <a:rPr lang="ar-BH" dirty="0" smtClean="0">
                <a:solidFill>
                  <a:srgbClr val="C00000"/>
                </a:solidFill>
                <a:latin typeface="Sakkal Majalla" pitchFamily="2" charset="-78"/>
                <a:cs typeface="Sakkal Majalla" pitchFamily="2" charset="-78"/>
              </a:rPr>
              <a:t>تعريف </a:t>
            </a:r>
            <a:r>
              <a:rPr lang="ar-BH" dirty="0">
                <a:solidFill>
                  <a:srgbClr val="C00000"/>
                </a:solidFill>
                <a:latin typeface="Sakkal Majalla" pitchFamily="2" charset="-78"/>
                <a:cs typeface="Sakkal Majalla" pitchFamily="2" charset="-78"/>
              </a:rPr>
              <a:t>المعلومات </a:t>
            </a:r>
            <a:r>
              <a:rPr lang="ar-BH" dirty="0" smtClean="0">
                <a:solidFill>
                  <a:srgbClr val="C00000"/>
                </a:solidFill>
                <a:latin typeface="Sakkal Majalla" pitchFamily="2" charset="-78"/>
                <a:cs typeface="Sakkal Majalla" pitchFamily="2" charset="-78"/>
              </a:rPr>
              <a:t>المميُزة </a:t>
            </a:r>
            <a:r>
              <a:rPr lang="ar-BH" dirty="0">
                <a:solidFill>
                  <a:srgbClr val="C00000"/>
                </a:solidFill>
                <a:latin typeface="Sakkal Majalla" pitchFamily="2" charset="-78"/>
                <a:cs typeface="Sakkal Majalla" pitchFamily="2" charset="-78"/>
              </a:rPr>
              <a:t>غير </a:t>
            </a:r>
            <a:r>
              <a:rPr lang="ar-BH" dirty="0" smtClean="0">
                <a:solidFill>
                  <a:srgbClr val="C00000"/>
                </a:solidFill>
                <a:latin typeface="Sakkal Majalla" pitchFamily="2" charset="-78"/>
                <a:cs typeface="Sakkal Majalla" pitchFamily="2" charset="-78"/>
              </a:rPr>
              <a:t>المُعلنة </a:t>
            </a:r>
            <a:r>
              <a:rPr lang="ar-BH" sz="1900" dirty="0" smtClean="0">
                <a:solidFill>
                  <a:srgbClr val="C00000"/>
                </a:solidFill>
                <a:latin typeface="Sakkal Majalla" pitchFamily="2" charset="-78"/>
                <a:cs typeface="Sakkal Majalla" pitchFamily="2" charset="-78"/>
              </a:rPr>
              <a:t>(قاعدة رقم 4101 نظام السلوكيات في الأسواق المالية، لبنان، نوفمبر 2016): </a:t>
            </a:r>
          </a:p>
          <a:p>
            <a:pPr algn="r" rtl="1"/>
            <a:r>
              <a:rPr lang="ar-BH" dirty="0" smtClean="0">
                <a:solidFill>
                  <a:schemeClr val="tx1"/>
                </a:solidFill>
                <a:latin typeface="Sakkal Majalla" pitchFamily="2" charset="-78"/>
                <a:cs typeface="Sakkal Majalla" pitchFamily="2" charset="-78"/>
              </a:rPr>
              <a:t> </a:t>
            </a:r>
            <a:r>
              <a:rPr lang="ar-BH" sz="2100" b="1" dirty="0" smtClean="0">
                <a:solidFill>
                  <a:schemeClr val="tx1"/>
                </a:solidFill>
                <a:latin typeface="Sakkal Majalla" pitchFamily="2" charset="-78"/>
                <a:cs typeface="Sakkal Majalla" pitchFamily="2" charset="-78"/>
              </a:rPr>
              <a:t>لغايـة </a:t>
            </a:r>
            <a:r>
              <a:rPr lang="ar-BH" sz="2100" b="1" dirty="0">
                <a:solidFill>
                  <a:schemeClr val="tx1"/>
                </a:solidFill>
                <a:latin typeface="Sakkal Majalla" pitchFamily="2" charset="-78"/>
                <a:cs typeface="Sakkal Majalla" pitchFamily="2" charset="-78"/>
              </a:rPr>
              <a:t>تطبيـق أحـكام هـذا النظـام، يقصـد بــ </a:t>
            </a:r>
            <a:r>
              <a:rPr lang="ar-BH" sz="2100" b="1" dirty="0" smtClean="0">
                <a:solidFill>
                  <a:schemeClr val="tx1"/>
                </a:solidFill>
                <a:latin typeface="Sakkal Majalla" pitchFamily="2" charset="-78"/>
                <a:cs typeface="Sakkal Majalla" pitchFamily="2" charset="-78"/>
              </a:rPr>
              <a:t>"المعلومـات </a:t>
            </a:r>
            <a:r>
              <a:rPr lang="ar-BH" sz="2100" b="1" dirty="0">
                <a:solidFill>
                  <a:schemeClr val="tx1"/>
                </a:solidFill>
                <a:latin typeface="Sakkal Majalla" pitchFamily="2" charset="-78"/>
                <a:cs typeface="Sakkal Majalla" pitchFamily="2" charset="-78"/>
              </a:rPr>
              <a:t>المميـزة </a:t>
            </a:r>
            <a:r>
              <a:rPr lang="ar-BH" sz="2100" b="1" dirty="0" smtClean="0">
                <a:solidFill>
                  <a:schemeClr val="tx1"/>
                </a:solidFill>
                <a:latin typeface="Sakkal Majalla" pitchFamily="2" charset="-78"/>
                <a:cs typeface="Sakkal Majalla" pitchFamily="2" charset="-78"/>
              </a:rPr>
              <a:t>غير المعلنة المعلومات التــي </a:t>
            </a:r>
            <a:r>
              <a:rPr lang="ar-BH" sz="2100" b="1" u="sng" dirty="0">
                <a:solidFill>
                  <a:schemeClr val="tx1"/>
                </a:solidFill>
                <a:latin typeface="Sakkal Majalla" pitchFamily="2" charset="-78"/>
                <a:cs typeface="Sakkal Majalla" pitchFamily="2" charset="-78"/>
              </a:rPr>
              <a:t>تجتمــع</a:t>
            </a:r>
            <a:r>
              <a:rPr lang="ar-BH" sz="2100" b="1" dirty="0">
                <a:solidFill>
                  <a:schemeClr val="tx1"/>
                </a:solidFill>
                <a:latin typeface="Sakkal Majalla" pitchFamily="2" charset="-78"/>
                <a:cs typeface="Sakkal Majalla" pitchFamily="2" charset="-78"/>
              </a:rPr>
              <a:t> فيهــا الخصائــص التاليــة</a:t>
            </a:r>
            <a:r>
              <a:rPr lang="ar-BH" sz="2100" dirty="0">
                <a:solidFill>
                  <a:schemeClr val="tx1"/>
                </a:solidFill>
                <a:latin typeface="Sakkal Majalla" pitchFamily="2" charset="-78"/>
                <a:cs typeface="Sakkal Majalla" pitchFamily="2" charset="-78"/>
              </a:rPr>
              <a:t>: </a:t>
            </a:r>
            <a:endParaRPr lang="ar-BH" sz="2100" dirty="0" smtClean="0">
              <a:solidFill>
                <a:schemeClr val="tx1"/>
              </a:solidFill>
              <a:latin typeface="Sakkal Majalla" pitchFamily="2" charset="-78"/>
              <a:cs typeface="Sakkal Majalla" pitchFamily="2" charset="-78"/>
            </a:endParaRPr>
          </a:p>
          <a:p>
            <a:pPr lvl="1" algn="r" rtl="1">
              <a:buFont typeface="Wingdings" pitchFamily="2" charset="2"/>
              <a:buChar char="ü"/>
            </a:pPr>
            <a:r>
              <a:rPr lang="ar-BH" dirty="0" smtClean="0">
                <a:solidFill>
                  <a:schemeClr val="tx1"/>
                </a:solidFill>
                <a:latin typeface="Sakkal Majalla" pitchFamily="2" charset="-78"/>
                <a:cs typeface="Sakkal Majalla" pitchFamily="2" charset="-78"/>
              </a:rPr>
              <a:t>ترتبــط </a:t>
            </a:r>
            <a:r>
              <a:rPr lang="ar-BH" dirty="0">
                <a:solidFill>
                  <a:schemeClr val="tx1"/>
                </a:solidFill>
                <a:latin typeface="Sakkal Majalla" pitchFamily="2" charset="-78"/>
                <a:cs typeface="Sakkal Majalla" pitchFamily="2" charset="-78"/>
              </a:rPr>
              <a:t>بوقائــع حدثــت، أو قــد تحــدث، </a:t>
            </a:r>
            <a:r>
              <a:rPr lang="ar-BH" dirty="0" smtClean="0">
                <a:solidFill>
                  <a:schemeClr val="tx1"/>
                </a:solidFill>
                <a:latin typeface="Sakkal Majalla" pitchFamily="2" charset="-78"/>
                <a:cs typeface="Sakkal Majalla" pitchFamily="2" charset="-78"/>
              </a:rPr>
              <a:t>أو بحدث حصل أو قــد </a:t>
            </a:r>
            <a:r>
              <a:rPr lang="ar-BH" dirty="0">
                <a:solidFill>
                  <a:schemeClr val="tx1"/>
                </a:solidFill>
                <a:latin typeface="Sakkal Majalla" pitchFamily="2" charset="-78"/>
                <a:cs typeface="Sakkal Majalla" pitchFamily="2" charset="-78"/>
              </a:rPr>
              <a:t>يحصــل</a:t>
            </a:r>
            <a:r>
              <a:rPr lang="ar-BH" dirty="0" smtClean="0">
                <a:solidFill>
                  <a:schemeClr val="tx1"/>
                </a:solidFill>
                <a:latin typeface="Sakkal Majalla" pitchFamily="2" charset="-78"/>
                <a:cs typeface="Sakkal Majalla" pitchFamily="2" charset="-78"/>
              </a:rPr>
              <a:t>،</a:t>
            </a:r>
          </a:p>
          <a:p>
            <a:pPr lvl="1" algn="r" rtl="1">
              <a:buFont typeface="Wingdings" pitchFamily="2" charset="2"/>
              <a:buChar char="ü"/>
            </a:pPr>
            <a:r>
              <a:rPr lang="ar-BH" dirty="0" smtClean="0">
                <a:solidFill>
                  <a:schemeClr val="tx1"/>
                </a:solidFill>
                <a:latin typeface="Sakkal Majalla" pitchFamily="2" charset="-78"/>
                <a:cs typeface="Sakkal Majalla" pitchFamily="2" charset="-78"/>
              </a:rPr>
              <a:t>ألا تكون </a:t>
            </a:r>
            <a:r>
              <a:rPr lang="ar-BH" dirty="0">
                <a:solidFill>
                  <a:schemeClr val="tx1"/>
                </a:solidFill>
                <a:latin typeface="Sakkal Majalla" pitchFamily="2" charset="-78"/>
                <a:cs typeface="Sakkal Majalla" pitchFamily="2" charset="-78"/>
              </a:rPr>
              <a:t>بعد في متناول الجمهور، </a:t>
            </a:r>
            <a:endParaRPr lang="ar-BH" dirty="0" smtClean="0">
              <a:solidFill>
                <a:schemeClr val="tx1"/>
              </a:solidFill>
              <a:latin typeface="Sakkal Majalla" pitchFamily="2" charset="-78"/>
              <a:cs typeface="Sakkal Majalla" pitchFamily="2" charset="-78"/>
            </a:endParaRPr>
          </a:p>
          <a:p>
            <a:pPr lvl="1" algn="r" rtl="1">
              <a:buFont typeface="Wingdings" pitchFamily="2" charset="2"/>
              <a:buChar char="ü"/>
            </a:pPr>
            <a:r>
              <a:rPr lang="ar-BH" dirty="0" smtClean="0">
                <a:solidFill>
                  <a:schemeClr val="tx1"/>
                </a:solidFill>
                <a:latin typeface="Sakkal Majalla" pitchFamily="2" charset="-78"/>
                <a:cs typeface="Sakkal Majalla" pitchFamily="2" charset="-78"/>
              </a:rPr>
              <a:t>أن </a:t>
            </a:r>
            <a:r>
              <a:rPr lang="ar-BH" dirty="0">
                <a:solidFill>
                  <a:schemeClr val="tx1"/>
                </a:solidFill>
                <a:latin typeface="Sakkal Majalla" pitchFamily="2" charset="-78"/>
                <a:cs typeface="Sakkal Majalla" pitchFamily="2" charset="-78"/>
              </a:rPr>
              <a:t>تكون دقيقة ومحددة، </a:t>
            </a:r>
            <a:endParaRPr lang="ar-BH" dirty="0" smtClean="0">
              <a:solidFill>
                <a:schemeClr val="tx1"/>
              </a:solidFill>
              <a:latin typeface="Sakkal Majalla" pitchFamily="2" charset="-78"/>
              <a:cs typeface="Sakkal Majalla" pitchFamily="2" charset="-78"/>
            </a:endParaRPr>
          </a:p>
          <a:p>
            <a:pPr lvl="1" algn="r" rtl="1">
              <a:buFont typeface="Wingdings" pitchFamily="2" charset="2"/>
              <a:buChar char="ü"/>
            </a:pPr>
            <a:r>
              <a:rPr lang="ar-BH" dirty="0" smtClean="0">
                <a:solidFill>
                  <a:schemeClr val="tx1"/>
                </a:solidFill>
                <a:latin typeface="Sakkal Majalla" pitchFamily="2" charset="-78"/>
                <a:cs typeface="Sakkal Majalla" pitchFamily="2" charset="-78"/>
              </a:rPr>
              <a:t>أن </a:t>
            </a:r>
            <a:r>
              <a:rPr lang="ar-BH" dirty="0">
                <a:solidFill>
                  <a:schemeClr val="tx1"/>
                </a:solidFill>
                <a:latin typeface="Sakkal Majalla" pitchFamily="2" charset="-78"/>
                <a:cs typeface="Sakkal Majalla" pitchFamily="2" charset="-78"/>
              </a:rPr>
              <a:t>تكون معلومة جوهرية وتؤثر يشكل حسي. </a:t>
            </a:r>
          </a:p>
          <a:p>
            <a:pPr algn="r" rtl="1"/>
            <a:r>
              <a:rPr lang="ar-BH" dirty="0" smtClean="0">
                <a:solidFill>
                  <a:schemeClr val="tx1"/>
                </a:solidFill>
                <a:latin typeface="Sakkal Majalla" pitchFamily="2" charset="-78"/>
                <a:cs typeface="Sakkal Majalla" pitchFamily="2" charset="-78"/>
              </a:rPr>
              <a:t>تعتبر المعلومة دقيقة</a:t>
            </a:r>
            <a:r>
              <a:rPr lang="ar-BH" dirty="0">
                <a:solidFill>
                  <a:schemeClr val="tx1"/>
                </a:solidFill>
                <a:latin typeface="Sakkal Majalla" pitchFamily="2" charset="-78"/>
                <a:cs typeface="Sakkal Majalla" pitchFamily="2" charset="-78"/>
              </a:rPr>
              <a:t>، ومحددة </a:t>
            </a:r>
            <a:r>
              <a:rPr lang="ar-BH" dirty="0" smtClean="0">
                <a:solidFill>
                  <a:schemeClr val="tx1"/>
                </a:solidFill>
                <a:latin typeface="Sakkal Majalla" pitchFamily="2" charset="-78"/>
                <a:cs typeface="Sakkal Majalla" pitchFamily="2" charset="-78"/>
              </a:rPr>
              <a:t>ومؤثرة بشكل حسي عندما: </a:t>
            </a:r>
          </a:p>
          <a:p>
            <a:pPr lvl="1" algn="r" rtl="1">
              <a:buFont typeface="Wingdings" pitchFamily="2" charset="2"/>
              <a:buChar char="ü"/>
            </a:pPr>
            <a:r>
              <a:rPr lang="ar-BH" dirty="0" smtClean="0">
                <a:solidFill>
                  <a:schemeClr val="tx1"/>
                </a:solidFill>
                <a:latin typeface="Sakkal Majalla" pitchFamily="2" charset="-78"/>
                <a:cs typeface="Sakkal Majalla" pitchFamily="2" charset="-78"/>
              </a:rPr>
              <a:t>أن تتعلق بأداة مالية متداولــة </a:t>
            </a:r>
            <a:r>
              <a:rPr lang="ar-BH" dirty="0">
                <a:solidFill>
                  <a:schemeClr val="tx1"/>
                </a:solidFill>
                <a:latin typeface="Sakkal Majalla" pitchFamily="2" charset="-78"/>
                <a:cs typeface="Sakkal Majalla" pitchFamily="2" charset="-78"/>
              </a:rPr>
              <a:t>أو أكثــر، أو </a:t>
            </a:r>
            <a:r>
              <a:rPr lang="ar-BH" dirty="0" smtClean="0">
                <a:solidFill>
                  <a:schemeClr val="tx1"/>
                </a:solidFill>
                <a:latin typeface="Sakkal Majalla" pitchFamily="2" charset="-78"/>
                <a:cs typeface="Sakkal Majalla" pitchFamily="2" charset="-78"/>
              </a:rPr>
              <a:t>بمُصــد ّر </a:t>
            </a:r>
            <a:r>
              <a:rPr lang="ar-BH" dirty="0">
                <a:solidFill>
                  <a:schemeClr val="tx1"/>
                </a:solidFill>
                <a:latin typeface="Sakkal Majalla" pitchFamily="2" charset="-78"/>
                <a:cs typeface="Sakkal Majalla" pitchFamily="2" charset="-78"/>
              </a:rPr>
              <a:t>أداة ماليــة </a:t>
            </a:r>
            <a:r>
              <a:rPr lang="ar-BH" dirty="0" smtClean="0">
                <a:solidFill>
                  <a:schemeClr val="tx1"/>
                </a:solidFill>
                <a:latin typeface="Sakkal Majalla" pitchFamily="2" charset="-78"/>
                <a:cs typeface="Sakkal Majalla" pitchFamily="2" charset="-78"/>
              </a:rPr>
              <a:t> </a:t>
            </a:r>
            <a:r>
              <a:rPr lang="ar-BH" dirty="0">
                <a:solidFill>
                  <a:schemeClr val="tx1"/>
                </a:solidFill>
                <a:latin typeface="Sakkal Majalla" pitchFamily="2" charset="-78"/>
                <a:cs typeface="Sakkal Majalla" pitchFamily="2" charset="-78"/>
              </a:rPr>
              <a:t>متداولــة أو أكثــر، </a:t>
            </a:r>
            <a:r>
              <a:rPr lang="ar-BH" dirty="0" smtClean="0">
                <a:solidFill>
                  <a:schemeClr val="tx1"/>
                </a:solidFill>
                <a:latin typeface="Sakkal Majalla" pitchFamily="2" charset="-78"/>
                <a:cs typeface="Sakkal Majalla" pitchFamily="2" charset="-78"/>
              </a:rPr>
              <a:t>ّـ</a:t>
            </a:r>
          </a:p>
          <a:p>
            <a:pPr lvl="2" algn="r" rtl="1">
              <a:buFont typeface="Wingdings" pitchFamily="2" charset="2"/>
              <a:buChar char="Ø"/>
            </a:pPr>
            <a:r>
              <a:rPr lang="ar-BH" u="sng" dirty="0" smtClean="0">
                <a:solidFill>
                  <a:schemeClr val="tx1"/>
                </a:solidFill>
                <a:latin typeface="Sakkal Majalla" pitchFamily="2" charset="-78"/>
                <a:cs typeface="Sakkal Majalla" pitchFamily="2" charset="-78"/>
              </a:rPr>
              <a:t>ويحتمل </a:t>
            </a:r>
            <a:r>
              <a:rPr lang="ar-BH" dirty="0" smtClean="0">
                <a:solidFill>
                  <a:schemeClr val="tx1"/>
                </a:solidFill>
                <a:latin typeface="Sakkal Majalla" pitchFamily="2" charset="-78"/>
                <a:cs typeface="Sakkal Majalla" pitchFamily="2" charset="-78"/>
              </a:rPr>
              <a:t>أن تؤثر بشـكل </a:t>
            </a:r>
            <a:r>
              <a:rPr lang="ar-BH" dirty="0">
                <a:solidFill>
                  <a:schemeClr val="tx1"/>
                </a:solidFill>
                <a:latin typeface="Sakkal Majalla" pitchFamily="2" charset="-78"/>
                <a:cs typeface="Sakkal Majalla" pitchFamily="2" charset="-78"/>
              </a:rPr>
              <a:t>أساسـي، فـي حـال إفصاحهـا للجمهـور، </a:t>
            </a:r>
            <a:r>
              <a:rPr lang="ar-BH" dirty="0" smtClean="0">
                <a:solidFill>
                  <a:schemeClr val="tx1"/>
                </a:solidFill>
                <a:latin typeface="Sakkal Majalla" pitchFamily="2" charset="-78"/>
                <a:cs typeface="Sakkal Majalla" pitchFamily="2" charset="-78"/>
              </a:rPr>
              <a:t>علــى </a:t>
            </a:r>
            <a:r>
              <a:rPr lang="ar-BH" dirty="0">
                <a:solidFill>
                  <a:schemeClr val="tx1"/>
                </a:solidFill>
                <a:latin typeface="Sakkal Majalla" pitchFamily="2" charset="-78"/>
                <a:cs typeface="Sakkal Majalla" pitchFamily="2" charset="-78"/>
              </a:rPr>
              <a:t>أســعار أدوات </a:t>
            </a:r>
            <a:r>
              <a:rPr lang="ar-BH" dirty="0" smtClean="0">
                <a:solidFill>
                  <a:schemeClr val="tx1"/>
                </a:solidFill>
                <a:latin typeface="Sakkal Majalla" pitchFamily="2" charset="-78"/>
                <a:cs typeface="Sakkal Majalla" pitchFamily="2" charset="-78"/>
              </a:rPr>
              <a:t>ماليــة </a:t>
            </a:r>
            <a:r>
              <a:rPr lang="ar-BH" dirty="0">
                <a:solidFill>
                  <a:schemeClr val="tx1"/>
                </a:solidFill>
                <a:latin typeface="Sakkal Majalla" pitchFamily="2" charset="-78"/>
                <a:cs typeface="Sakkal Majalla" pitchFamily="2" charset="-78"/>
              </a:rPr>
              <a:t>متداولــة </a:t>
            </a:r>
            <a:r>
              <a:rPr lang="ar-BH" dirty="0" smtClean="0">
                <a:solidFill>
                  <a:schemeClr val="tx1"/>
                </a:solidFill>
                <a:latin typeface="Sakkal Majalla" pitchFamily="2" charset="-78"/>
                <a:cs typeface="Sakkal Majalla" pitchFamily="2" charset="-78"/>
              </a:rPr>
              <a:t> أو أية أدوات مالية أخرى مرتبطة بها ،</a:t>
            </a:r>
          </a:p>
          <a:p>
            <a:pPr lvl="2" algn="r" rtl="1">
              <a:buFont typeface="Wingdings" pitchFamily="2" charset="2"/>
              <a:buChar char="Ø"/>
            </a:pPr>
            <a:r>
              <a:rPr lang="ar-BH" u="sng" dirty="0" smtClean="0">
                <a:solidFill>
                  <a:schemeClr val="tx1"/>
                </a:solidFill>
                <a:latin typeface="Sakkal Majalla" pitchFamily="2" charset="-78"/>
                <a:cs typeface="Sakkal Majalla" pitchFamily="2" charset="-78"/>
              </a:rPr>
              <a:t>أو تعتبر مهمـة </a:t>
            </a:r>
            <a:r>
              <a:rPr lang="ar-BH" dirty="0">
                <a:solidFill>
                  <a:schemeClr val="tx1"/>
                </a:solidFill>
                <a:latin typeface="Sakkal Majalla" pitchFamily="2" charset="-78"/>
                <a:cs typeface="Sakkal Majalla" pitchFamily="2" charset="-78"/>
              </a:rPr>
              <a:t>للمسـتثمر فـي اتخـاذ قـرار شـراء أو بيـع أي أداة </a:t>
            </a:r>
            <a:r>
              <a:rPr lang="ar-BH" dirty="0" smtClean="0">
                <a:solidFill>
                  <a:schemeClr val="tx1"/>
                </a:solidFill>
                <a:latin typeface="Sakkal Majalla" pitchFamily="2" charset="-78"/>
                <a:cs typeface="Sakkal Majalla" pitchFamily="2" charset="-78"/>
              </a:rPr>
              <a:t> مالية ُ  متداولة.</a:t>
            </a:r>
          </a:p>
          <a:p>
            <a:pPr lvl="2" indent="-285750" algn="r" rtl="1">
              <a:buFont typeface="Wingdings" pitchFamily="2" charset="2"/>
              <a:buChar char="ü"/>
            </a:pPr>
            <a:endParaRPr lang="en-US" dirty="0">
              <a:solidFill>
                <a:schemeClr val="tx1"/>
              </a:solidFill>
              <a:latin typeface="Sakkal Majalla" pitchFamily="2" charset="-78"/>
              <a:cs typeface="Sakkal Majalla" pitchFamily="2" charset="-78"/>
            </a:endParaRPr>
          </a:p>
        </p:txBody>
      </p:sp>
      <p:pic>
        <p:nvPicPr>
          <p:cNvPr id="5" name="Picture 2" descr="Image result for non public 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33475"/>
            <a:ext cx="4114800" cy="572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703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ar-BH" sz="3200" b="1" dirty="0">
                <a:solidFill>
                  <a:prstClr val="black"/>
                </a:solidFill>
                <a:effectLst/>
                <a:latin typeface="Sakkal Majalla" pitchFamily="2" charset="-78"/>
                <a:ea typeface="+mn-ea"/>
                <a:cs typeface="Sakkal Majalla" pitchFamily="2" charset="-78"/>
              </a:rPr>
              <a:t>نطاق تجريم استغلال المعلومات الداخلية /غير المعلنة / التفضيلية. </a:t>
            </a:r>
            <a:endParaRPr lang="en-US" dirty="0"/>
          </a:p>
        </p:txBody>
      </p:sp>
      <p:sp>
        <p:nvSpPr>
          <p:cNvPr id="3" name="Content Placeholder 2"/>
          <p:cNvSpPr>
            <a:spLocks noGrp="1"/>
          </p:cNvSpPr>
          <p:nvPr>
            <p:ph idx="1"/>
          </p:nvPr>
        </p:nvSpPr>
        <p:spPr>
          <a:xfrm>
            <a:off x="457200" y="1219200"/>
            <a:ext cx="8229600" cy="5181600"/>
          </a:xfrm>
        </p:spPr>
        <p:txBody>
          <a:bodyPr>
            <a:normAutofit/>
          </a:bodyPr>
          <a:lstStyle/>
          <a:p>
            <a:pPr lvl="0" algn="r" rtl="1"/>
            <a:r>
              <a:rPr lang="ar-BH" sz="1900" b="1" dirty="0">
                <a:solidFill>
                  <a:srgbClr val="C00000"/>
                </a:solidFill>
                <a:latin typeface="Sakkal Majalla" pitchFamily="2" charset="-78"/>
                <a:cs typeface="Sakkal Majalla" pitchFamily="2" charset="-78"/>
              </a:rPr>
              <a:t>تتضمن المعلومــات المميزة غيــر المُعلّنة ُ، </a:t>
            </a:r>
            <a:r>
              <a:rPr lang="ar-BH" sz="1900" b="1" u="sng" dirty="0">
                <a:solidFill>
                  <a:srgbClr val="C00000"/>
                </a:solidFill>
                <a:latin typeface="Sakkal Majalla" pitchFamily="2" charset="-78"/>
                <a:cs typeface="Sakkal Majalla" pitchFamily="2" charset="-78"/>
              </a:rPr>
              <a:t>على سبيل المثال لا الحصـر</a:t>
            </a:r>
            <a:r>
              <a:rPr lang="ar-BH" sz="1900" b="1" dirty="0">
                <a:solidFill>
                  <a:srgbClr val="C00000"/>
                </a:solidFill>
                <a:latin typeface="Sakkal Majalla" pitchFamily="2" charset="-78"/>
                <a:cs typeface="Sakkal Majalla" pitchFamily="2" charset="-78"/>
              </a:rPr>
              <a:t>، الأنـواع التاليـة مـن المعلومـات المتعلقة بالمصدر أو بأدواتــه الماليــة: </a:t>
            </a:r>
          </a:p>
          <a:p>
            <a:pPr lvl="2" indent="-285750" algn="r" rtl="1">
              <a:buFont typeface="Wingdings" pitchFamily="2" charset="2"/>
              <a:buChar char="ü"/>
            </a:pPr>
            <a:r>
              <a:rPr lang="ar-BH" sz="1800" dirty="0">
                <a:solidFill>
                  <a:prstClr val="black"/>
                </a:solidFill>
                <a:latin typeface="Sakkal Majalla" pitchFamily="2" charset="-78"/>
                <a:cs typeface="Sakkal Majalla" pitchFamily="2" charset="-78"/>
              </a:rPr>
              <a:t>الأرباح أو الخسائر، عمليــات الدمــج أو الاســتحواذ، عــروض الشــراء، أو المشــاريع المشــتركة، </a:t>
            </a:r>
          </a:p>
          <a:p>
            <a:pPr lvl="2" indent="-285750" algn="r" rtl="1">
              <a:buFont typeface="Wingdings" pitchFamily="2" charset="2"/>
              <a:buChar char="ü"/>
            </a:pPr>
            <a:r>
              <a:rPr lang="ar-BH" sz="1800" dirty="0">
                <a:solidFill>
                  <a:prstClr val="black"/>
                </a:solidFill>
                <a:latin typeface="Sakkal Majalla" pitchFamily="2" charset="-78"/>
                <a:cs typeface="Sakkal Majalla" pitchFamily="2" charset="-78"/>
              </a:rPr>
              <a:t>تغييرات على صعيد قيمة الأصول المهمة،</a:t>
            </a:r>
          </a:p>
          <a:p>
            <a:pPr lvl="2" indent="-285750" algn="r" rtl="1">
              <a:buFont typeface="Wingdings" pitchFamily="2" charset="2"/>
              <a:buChar char="ü"/>
            </a:pPr>
            <a:r>
              <a:rPr lang="ar-BH" sz="1800" dirty="0">
                <a:solidFill>
                  <a:prstClr val="black"/>
                </a:solidFill>
                <a:latin typeface="Sakkal Majalla" pitchFamily="2" charset="-78"/>
                <a:cs typeface="Sakkal Majalla" pitchFamily="2" charset="-78"/>
              </a:rPr>
              <a:t>اكتشافات، منتجات أو منهجيات مبتكرة، تراخيــص جديــدة، بــراءات اختــراع، علامــات تجاريــة مســجلة، موافقــة أو رفــض لترخيــص، علامة تجاريــة أو منتــج مــا صــادر عــن أي جهــة، </a:t>
            </a:r>
            <a:endParaRPr lang="ar-BH" sz="1800" dirty="0" smtClean="0">
              <a:solidFill>
                <a:prstClr val="black"/>
              </a:solidFill>
              <a:latin typeface="Sakkal Majalla" pitchFamily="2" charset="-78"/>
              <a:cs typeface="Sakkal Majalla" pitchFamily="2" charset="-78"/>
            </a:endParaRPr>
          </a:p>
          <a:p>
            <a:pPr lvl="2" indent="-285750" algn="r" rtl="1">
              <a:buFont typeface="Wingdings" pitchFamily="2" charset="2"/>
              <a:buChar char="ü"/>
            </a:pPr>
            <a:r>
              <a:rPr lang="ar-BH" sz="1800" dirty="0">
                <a:solidFill>
                  <a:prstClr val="black"/>
                </a:solidFill>
                <a:latin typeface="Sakkal Majalla" pitchFamily="2" charset="-78"/>
                <a:cs typeface="Sakkal Majalla" pitchFamily="2" charset="-78"/>
              </a:rPr>
              <a:t>تغييرات على صعيد الهيئة </a:t>
            </a:r>
            <a:r>
              <a:rPr lang="ar-BH" sz="1800" dirty="0" smtClean="0">
                <a:solidFill>
                  <a:prstClr val="black"/>
                </a:solidFill>
                <a:latin typeface="Sakkal Majalla" pitchFamily="2" charset="-78"/>
                <a:cs typeface="Sakkal Majalla" pitchFamily="2" charset="-78"/>
              </a:rPr>
              <a:t>الإدارية </a:t>
            </a:r>
            <a:r>
              <a:rPr lang="ar-BH" sz="1800" dirty="0">
                <a:solidFill>
                  <a:prstClr val="black"/>
                </a:solidFill>
                <a:latin typeface="Sakkal Majalla" pitchFamily="2" charset="-78"/>
                <a:cs typeface="Sakkal Majalla" pitchFamily="2" charset="-78"/>
              </a:rPr>
              <a:t>أو </a:t>
            </a:r>
            <a:r>
              <a:rPr lang="ar-BH" sz="1800" dirty="0" smtClean="0">
                <a:solidFill>
                  <a:prstClr val="black"/>
                </a:solidFill>
                <a:latin typeface="Sakkal Majalla" pitchFamily="2" charset="-78"/>
                <a:cs typeface="Sakkal Majalla" pitchFamily="2" charset="-78"/>
              </a:rPr>
              <a:t>الإدارة </a:t>
            </a:r>
            <a:r>
              <a:rPr lang="ar-BH" sz="1800" dirty="0">
                <a:solidFill>
                  <a:prstClr val="black"/>
                </a:solidFill>
                <a:latin typeface="Sakkal Majalla" pitchFamily="2" charset="-78"/>
                <a:cs typeface="Sakkal Majalla" pitchFamily="2" charset="-78"/>
              </a:rPr>
              <a:t>العليا التنفيذية،</a:t>
            </a:r>
          </a:p>
          <a:p>
            <a:pPr lvl="2" indent="-285750" algn="r" rtl="1">
              <a:buFont typeface="Wingdings" pitchFamily="2" charset="2"/>
              <a:buChar char="ü"/>
            </a:pPr>
            <a:r>
              <a:rPr lang="ar-BH" sz="1800" dirty="0" smtClean="0">
                <a:solidFill>
                  <a:prstClr val="black"/>
                </a:solidFill>
                <a:latin typeface="Sakkal Majalla" pitchFamily="2" charset="-78"/>
                <a:cs typeface="Sakkal Majalla" pitchFamily="2" charset="-78"/>
              </a:rPr>
              <a:t>تغيير </a:t>
            </a:r>
            <a:r>
              <a:rPr lang="ar-BH" sz="1800" dirty="0">
                <a:solidFill>
                  <a:prstClr val="black"/>
                </a:solidFill>
                <a:latin typeface="Sakkal Majalla" pitchFamily="2" charset="-78"/>
                <a:cs typeface="Sakkal Majalla" pitchFamily="2" charset="-78"/>
              </a:rPr>
              <a:t>في </a:t>
            </a:r>
            <a:r>
              <a:rPr lang="ar-BH" sz="1800" dirty="0" smtClean="0">
                <a:solidFill>
                  <a:prstClr val="black"/>
                </a:solidFill>
                <a:latin typeface="Sakkal Majalla" pitchFamily="2" charset="-78"/>
                <a:cs typeface="Sakkal Majalla" pitchFamily="2" charset="-78"/>
              </a:rPr>
              <a:t>ملاحظات </a:t>
            </a:r>
            <a:r>
              <a:rPr lang="ar-BH" sz="1800" dirty="0">
                <a:solidFill>
                  <a:prstClr val="black"/>
                </a:solidFill>
                <a:latin typeface="Sakkal Majalla" pitchFamily="2" charset="-78"/>
                <a:cs typeface="Sakkal Majalla" pitchFamily="2" charset="-78"/>
              </a:rPr>
              <a:t>مفوضي المراقبة، أو لدى ورود تحفظات،</a:t>
            </a:r>
          </a:p>
          <a:p>
            <a:pPr lvl="2" indent="-285750" algn="r" rtl="1">
              <a:buFont typeface="Wingdings" pitchFamily="2" charset="2"/>
              <a:buChar char="ü"/>
            </a:pPr>
            <a:r>
              <a:rPr lang="ar-BH" sz="1800" dirty="0" smtClean="0">
                <a:solidFill>
                  <a:prstClr val="black"/>
                </a:solidFill>
                <a:latin typeface="Sakkal Majalla" pitchFamily="2" charset="-78"/>
                <a:cs typeface="Sakkal Majalla" pitchFamily="2" charset="-78"/>
              </a:rPr>
              <a:t>أحــداث </a:t>
            </a:r>
            <a:r>
              <a:rPr lang="ar-BH" sz="1800" dirty="0">
                <a:solidFill>
                  <a:prstClr val="black"/>
                </a:solidFill>
                <a:latin typeface="Sakkal Majalla" pitchFamily="2" charset="-78"/>
                <a:cs typeface="Sakkal Majalla" pitchFamily="2" charset="-78"/>
              </a:rPr>
              <a:t>أو </a:t>
            </a:r>
            <a:r>
              <a:rPr lang="ar-BH" sz="1800" dirty="0" smtClean="0">
                <a:solidFill>
                  <a:prstClr val="black"/>
                </a:solidFill>
                <a:latin typeface="Sakkal Majalla" pitchFamily="2" charset="-78"/>
                <a:cs typeface="Sakkal Majalla" pitchFamily="2" charset="-78"/>
              </a:rPr>
              <a:t>متغيــرات </a:t>
            </a:r>
            <a:r>
              <a:rPr lang="ar-BH" sz="1800" dirty="0">
                <a:solidFill>
                  <a:prstClr val="black"/>
                </a:solidFill>
                <a:latin typeface="Sakkal Majalla" pitchFamily="2" charset="-78"/>
                <a:cs typeface="Sakkal Majalla" pitchFamily="2" charset="-78"/>
              </a:rPr>
              <a:t>مرتبطــة </a:t>
            </a:r>
            <a:r>
              <a:rPr lang="ar-BH" sz="1800" dirty="0" smtClean="0">
                <a:solidFill>
                  <a:prstClr val="black"/>
                </a:solidFill>
                <a:latin typeface="Sakkal Majalla" pitchFamily="2" charset="-78"/>
                <a:cs typeface="Sakkal Majalla" pitchFamily="2" charset="-78"/>
              </a:rPr>
              <a:t>بــالأدوات الماليــة للمصدر بمــا فيهــا </a:t>
            </a:r>
            <a:r>
              <a:rPr lang="ar-BH" sz="1800" dirty="0">
                <a:solidFill>
                  <a:prstClr val="black"/>
                </a:solidFill>
                <a:latin typeface="Sakkal Majalla" pitchFamily="2" charset="-78"/>
                <a:cs typeface="Sakkal Majalla" pitchFamily="2" charset="-78"/>
              </a:rPr>
              <a:t>عــدم تســديد الفوائــد أو الســندات، عمليــات إعــادة الشــراء</a:t>
            </a:r>
          </a:p>
          <a:p>
            <a:pPr lvl="2" indent="-285750" algn="r" rtl="1">
              <a:buFont typeface="Wingdings" pitchFamily="2" charset="2"/>
              <a:buChar char="ü"/>
            </a:pPr>
            <a:r>
              <a:rPr lang="ar-BH" sz="1800" dirty="0">
                <a:solidFill>
                  <a:prstClr val="black"/>
                </a:solidFill>
                <a:latin typeface="Sakkal Majalla" pitchFamily="2" charset="-78"/>
                <a:cs typeface="Sakkal Majalla" pitchFamily="2" charset="-78"/>
              </a:rPr>
              <a:t>أو تجزئــة </a:t>
            </a:r>
            <a:r>
              <a:rPr lang="ar-BH" sz="1800" dirty="0" smtClean="0">
                <a:solidFill>
                  <a:prstClr val="black"/>
                </a:solidFill>
                <a:latin typeface="Sakkal Majalla" pitchFamily="2" charset="-78"/>
                <a:cs typeface="Sakkal Majalla" pitchFamily="2" charset="-78"/>
              </a:rPr>
              <a:t>الأســهم</a:t>
            </a:r>
            <a:r>
              <a:rPr lang="ar-BH" sz="1800" dirty="0">
                <a:solidFill>
                  <a:prstClr val="black"/>
                </a:solidFill>
                <a:latin typeface="Sakkal Majalla" pitchFamily="2" charset="-78"/>
                <a:cs typeface="Sakkal Majalla" pitchFamily="2" charset="-78"/>
              </a:rPr>
              <a:t>، تغييــر فــي أنصبــة </a:t>
            </a:r>
            <a:r>
              <a:rPr lang="ar-BH" sz="1800" dirty="0" smtClean="0">
                <a:solidFill>
                  <a:prstClr val="black"/>
                </a:solidFill>
                <a:latin typeface="Sakkal Majalla" pitchFamily="2" charset="-78"/>
                <a:cs typeface="Sakkal Majalla" pitchFamily="2" charset="-78"/>
              </a:rPr>
              <a:t>الأربــاح </a:t>
            </a:r>
            <a:r>
              <a:rPr lang="ar-BH" sz="1800" dirty="0">
                <a:solidFill>
                  <a:prstClr val="black"/>
                </a:solidFill>
                <a:latin typeface="Sakkal Majalla" pitchFamily="2" charset="-78"/>
                <a:cs typeface="Sakkal Majalla" pitchFamily="2" charset="-78"/>
              </a:rPr>
              <a:t>أو فــي </a:t>
            </a:r>
            <a:r>
              <a:rPr lang="ar-BH" sz="1800" dirty="0" smtClean="0">
                <a:solidFill>
                  <a:prstClr val="black"/>
                </a:solidFill>
                <a:latin typeface="Sakkal Majalla" pitchFamily="2" charset="-78"/>
                <a:cs typeface="Sakkal Majalla" pitchFamily="2" charset="-78"/>
              </a:rPr>
              <a:t>حقــوق حاملي الأدوات المالية ، عمليات بيع عامة أو خاصة لأدوات ماليـة </a:t>
            </a:r>
            <a:r>
              <a:rPr lang="ar-BH" sz="1800" dirty="0">
                <a:solidFill>
                  <a:prstClr val="black"/>
                </a:solidFill>
                <a:latin typeface="Sakkal Majalla" pitchFamily="2" charset="-78"/>
                <a:cs typeface="Sakkal Majalla" pitchFamily="2" charset="-78"/>
              </a:rPr>
              <a:t>إضافيـة، وتغييـرات فـي تقديـر نسـبة </a:t>
            </a:r>
            <a:r>
              <a:rPr lang="ar-BH" sz="1800" dirty="0" smtClean="0">
                <a:solidFill>
                  <a:prstClr val="black"/>
                </a:solidFill>
                <a:latin typeface="Sakkal Majalla" pitchFamily="2" charset="-78"/>
                <a:cs typeface="Sakkal Majalla" pitchFamily="2" charset="-78"/>
              </a:rPr>
              <a:t>المـلاءة</a:t>
            </a:r>
            <a:r>
              <a:rPr lang="ar-BH" sz="1800" dirty="0">
                <a:solidFill>
                  <a:prstClr val="black"/>
                </a:solidFill>
                <a:latin typeface="Sakkal Majalla" pitchFamily="2" charset="-78"/>
                <a:cs typeface="Sakkal Majalla" pitchFamily="2" charset="-78"/>
              </a:rPr>
              <a:t>، أو التصنيـف </a:t>
            </a:r>
            <a:r>
              <a:rPr lang="ar-BH" sz="1800" dirty="0" smtClean="0">
                <a:solidFill>
                  <a:prstClr val="black"/>
                </a:solidFill>
                <a:latin typeface="Sakkal Majalla" pitchFamily="2" charset="-78"/>
                <a:cs typeface="Sakkal Majalla" pitchFamily="2" charset="-78"/>
              </a:rPr>
              <a:t>ّالائتماني.</a:t>
            </a:r>
            <a:endParaRPr lang="ar-BH" sz="1800" dirty="0">
              <a:solidFill>
                <a:prstClr val="black"/>
              </a:solidFill>
              <a:latin typeface="Sakkal Majalla" pitchFamily="2" charset="-78"/>
              <a:cs typeface="Sakkal Majalla" pitchFamily="2" charset="-78"/>
            </a:endParaRPr>
          </a:p>
          <a:p>
            <a:pPr lvl="2" indent="-285750" algn="r" rtl="1">
              <a:buFont typeface="Wingdings" pitchFamily="2" charset="2"/>
              <a:buChar char="ü"/>
            </a:pPr>
            <a:r>
              <a:rPr lang="ar-BH" sz="1800" dirty="0" smtClean="0">
                <a:solidFill>
                  <a:prstClr val="black"/>
                </a:solidFill>
                <a:latin typeface="Sakkal Majalla" pitchFamily="2" charset="-78"/>
                <a:cs typeface="Sakkal Majalla" pitchFamily="2" charset="-78"/>
              </a:rPr>
              <a:t>حالات </a:t>
            </a:r>
            <a:r>
              <a:rPr lang="ar-BH" sz="1800" dirty="0">
                <a:solidFill>
                  <a:prstClr val="black"/>
                </a:solidFill>
                <a:latin typeface="Sakkal Majalla" pitchFamily="2" charset="-78"/>
                <a:cs typeface="Sakkal Majalla" pitchFamily="2" charset="-78"/>
              </a:rPr>
              <a:t>الحراسة القانونية أو </a:t>
            </a:r>
            <a:r>
              <a:rPr lang="ar-BH" sz="1800" dirty="0" smtClean="0">
                <a:solidFill>
                  <a:prstClr val="black"/>
                </a:solidFill>
                <a:latin typeface="Sakkal Majalla" pitchFamily="2" charset="-78"/>
                <a:cs typeface="Sakkal Majalla" pitchFamily="2" charset="-78"/>
              </a:rPr>
              <a:t>الإفلاس</a:t>
            </a:r>
            <a:r>
              <a:rPr lang="ar-BH" sz="1800" dirty="0">
                <a:solidFill>
                  <a:prstClr val="black"/>
                </a:solidFill>
                <a:latin typeface="Sakkal Majalla" pitchFamily="2" charset="-78"/>
                <a:cs typeface="Sakkal Majalla" pitchFamily="2" charset="-78"/>
              </a:rPr>
              <a:t>،</a:t>
            </a:r>
          </a:p>
          <a:p>
            <a:pPr lvl="2" indent="-285750" algn="r" rtl="1">
              <a:buFont typeface="Wingdings" pitchFamily="2" charset="2"/>
              <a:buChar char="ü"/>
            </a:pPr>
            <a:r>
              <a:rPr lang="ar-BH" sz="1800" dirty="0" smtClean="0">
                <a:solidFill>
                  <a:prstClr val="black"/>
                </a:solidFill>
                <a:latin typeface="Sakkal Majalla" pitchFamily="2" charset="-78"/>
                <a:cs typeface="Sakkal Majalla" pitchFamily="2" charset="-78"/>
              </a:rPr>
              <a:t>النزاعات </a:t>
            </a:r>
            <a:r>
              <a:rPr lang="ar-BH" sz="1800" dirty="0">
                <a:solidFill>
                  <a:prstClr val="black"/>
                </a:solidFill>
                <a:latin typeface="Sakkal Majalla" pitchFamily="2" charset="-78"/>
                <a:cs typeface="Sakkal Majalla" pitchFamily="2" charset="-78"/>
              </a:rPr>
              <a:t>القانونية المهمة،</a:t>
            </a:r>
          </a:p>
          <a:p>
            <a:pPr lvl="2" indent="-285750" algn="r" rtl="1">
              <a:buFont typeface="Wingdings" pitchFamily="2" charset="2"/>
              <a:buChar char="ü"/>
            </a:pPr>
            <a:r>
              <a:rPr lang="ar-BH" sz="1800" dirty="0" smtClean="0">
                <a:solidFill>
                  <a:prstClr val="black"/>
                </a:solidFill>
                <a:latin typeface="Sakkal Majalla" pitchFamily="2" charset="-78"/>
                <a:cs typeface="Sakkal Majalla" pitchFamily="2" charset="-78"/>
              </a:rPr>
              <a:t>عملية </a:t>
            </a:r>
            <a:r>
              <a:rPr lang="ar-BH" sz="1800" dirty="0">
                <a:solidFill>
                  <a:prstClr val="black"/>
                </a:solidFill>
                <a:latin typeface="Sakkal Majalla" pitchFamily="2" charset="-78"/>
                <a:cs typeface="Sakkal Majalla" pitchFamily="2" charset="-78"/>
              </a:rPr>
              <a:t>كبيرة لتبادل </a:t>
            </a:r>
            <a:r>
              <a:rPr lang="ar-BH" sz="1800" dirty="0" smtClean="0">
                <a:solidFill>
                  <a:prstClr val="black"/>
                </a:solidFill>
                <a:latin typeface="Sakkal Majalla" pitchFamily="2" charset="-78"/>
                <a:cs typeface="Sakkal Majalla" pitchFamily="2" charset="-78"/>
              </a:rPr>
              <a:t>الأدوات المالية للمْصِدر </a:t>
            </a:r>
            <a:r>
              <a:rPr lang="ar-BH" sz="1800" dirty="0">
                <a:solidFill>
                  <a:prstClr val="black"/>
                </a:solidFill>
                <a:latin typeface="Sakkal Majalla" pitchFamily="2" charset="-78"/>
                <a:cs typeface="Sakkal Majalla" pitchFamily="2" charset="-78"/>
              </a:rPr>
              <a:t>قبل تنفيذها.</a:t>
            </a:r>
            <a:endParaRPr lang="ar-BH" sz="1800" dirty="0" smtClean="0">
              <a:solidFill>
                <a:prstClr val="black"/>
              </a:solidFill>
              <a:latin typeface="Sakkal Majalla" pitchFamily="2" charset="-78"/>
              <a:cs typeface="Sakkal Majalla" pitchFamily="2" charset="-78"/>
            </a:endParaRPr>
          </a:p>
          <a:p>
            <a:pPr lvl="2" indent="-285750" algn="r" rtl="1">
              <a:buFont typeface="Wingdings" pitchFamily="2" charset="2"/>
              <a:buChar char="ü"/>
            </a:pPr>
            <a:endParaRPr lang="ar-BH" dirty="0">
              <a:solidFill>
                <a:prstClr val="black"/>
              </a:solidFill>
              <a:latin typeface="Sakkal Majalla" pitchFamily="2" charset="-78"/>
              <a:cs typeface="Sakkal Majalla" pitchFamily="2" charset="-78"/>
            </a:endParaRPr>
          </a:p>
          <a:p>
            <a:pPr algn="r" rtl="1"/>
            <a:endParaRPr lang="en-US" dirty="0"/>
          </a:p>
        </p:txBody>
      </p:sp>
    </p:spTree>
    <p:extLst>
      <p:ext uri="{BB962C8B-B14F-4D97-AF65-F5344CB8AC3E}">
        <p14:creationId xmlns:p14="http://schemas.microsoft.com/office/powerpoint/2010/main" val="199407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ar-BH" sz="3200" b="1" dirty="0">
                <a:solidFill>
                  <a:prstClr val="black"/>
                </a:solidFill>
                <a:effectLst/>
                <a:latin typeface="Sakkal Majalla" pitchFamily="2" charset="-78"/>
                <a:cs typeface="Sakkal Majalla" pitchFamily="2" charset="-78"/>
              </a:rPr>
              <a:t>نطاق تجريم استغلال المعلومات الداخلية /غير المعلنة / التفضيلية</a:t>
            </a:r>
            <a:endParaRPr lang="en-US" dirty="0"/>
          </a:p>
        </p:txBody>
      </p:sp>
      <p:sp>
        <p:nvSpPr>
          <p:cNvPr id="3" name="Content Placeholder 2"/>
          <p:cNvSpPr>
            <a:spLocks noGrp="1"/>
          </p:cNvSpPr>
          <p:nvPr>
            <p:ph idx="1"/>
          </p:nvPr>
        </p:nvSpPr>
        <p:spPr>
          <a:xfrm>
            <a:off x="457200" y="990600"/>
            <a:ext cx="8229600" cy="5410200"/>
          </a:xfrm>
        </p:spPr>
        <p:txBody>
          <a:bodyPr>
            <a:normAutofit fontScale="85000" lnSpcReduction="10000"/>
          </a:bodyPr>
          <a:lstStyle/>
          <a:p>
            <a:pPr algn="r" rtl="1">
              <a:buFont typeface="Wingdings" pitchFamily="2" charset="2"/>
              <a:buChar char="q"/>
            </a:pPr>
            <a:r>
              <a:rPr lang="ar-BH" b="1" dirty="0" smtClean="0">
                <a:solidFill>
                  <a:srgbClr val="C00000"/>
                </a:solidFill>
                <a:latin typeface="Sakkal Majalla" pitchFamily="2" charset="-78"/>
                <a:cs typeface="Sakkal Majalla" pitchFamily="2" charset="-78"/>
              </a:rPr>
              <a:t>حظر </a:t>
            </a:r>
            <a:r>
              <a:rPr lang="ar-BH" b="1" dirty="0">
                <a:solidFill>
                  <a:srgbClr val="C00000"/>
                </a:solidFill>
                <a:latin typeface="Sakkal Majalla" pitchFamily="2" charset="-78"/>
                <a:cs typeface="Sakkal Majalla" pitchFamily="2" charset="-78"/>
              </a:rPr>
              <a:t>التداول بناء على معلومات </a:t>
            </a:r>
            <a:r>
              <a:rPr lang="ar-BH" b="1" dirty="0" smtClean="0">
                <a:solidFill>
                  <a:srgbClr val="C00000"/>
                </a:solidFill>
                <a:latin typeface="Sakkal Majalla" pitchFamily="2" charset="-78"/>
                <a:cs typeface="Sakkal Majalla" pitchFamily="2" charset="-78"/>
              </a:rPr>
              <a:t>مميزة </a:t>
            </a:r>
            <a:r>
              <a:rPr lang="ar-BH" b="1" dirty="0">
                <a:solidFill>
                  <a:srgbClr val="C00000"/>
                </a:solidFill>
                <a:latin typeface="Sakkal Majalla" pitchFamily="2" charset="-78"/>
                <a:cs typeface="Sakkal Majalla" pitchFamily="2" charset="-78"/>
              </a:rPr>
              <a:t>غير </a:t>
            </a:r>
            <a:r>
              <a:rPr lang="ar-BH" b="1" dirty="0" smtClean="0">
                <a:solidFill>
                  <a:srgbClr val="C00000"/>
                </a:solidFill>
                <a:latin typeface="Sakkal Majalla" pitchFamily="2" charset="-78"/>
                <a:cs typeface="Sakkal Majalla" pitchFamily="2" charset="-78"/>
              </a:rPr>
              <a:t>معلنة</a:t>
            </a:r>
            <a:r>
              <a:rPr lang="ar-BH" sz="1900" b="1" dirty="0">
                <a:solidFill>
                  <a:srgbClr val="C00000"/>
                </a:solidFill>
                <a:latin typeface="Sakkal Majalla" pitchFamily="2" charset="-78"/>
                <a:cs typeface="Sakkal Majalla" pitchFamily="2" charset="-78"/>
              </a:rPr>
              <a:t> </a:t>
            </a:r>
            <a:r>
              <a:rPr lang="ar-BH" sz="1900" b="1" dirty="0" smtClean="0">
                <a:solidFill>
                  <a:srgbClr val="C00000"/>
                </a:solidFill>
                <a:latin typeface="Sakkal Majalla" pitchFamily="2" charset="-78"/>
                <a:cs typeface="Sakkal Majalla" pitchFamily="2" charset="-78"/>
              </a:rPr>
              <a:t>(قاعدة </a:t>
            </a:r>
            <a:r>
              <a:rPr lang="ar-BH" sz="1900" b="1" dirty="0">
                <a:solidFill>
                  <a:srgbClr val="C00000"/>
                </a:solidFill>
                <a:latin typeface="Sakkal Majalla" pitchFamily="2" charset="-78"/>
                <a:cs typeface="Sakkal Majalla" pitchFamily="2" charset="-78"/>
              </a:rPr>
              <a:t>رقم </a:t>
            </a:r>
            <a:r>
              <a:rPr lang="ar-BH" sz="1900" b="1" dirty="0" smtClean="0">
                <a:solidFill>
                  <a:srgbClr val="C00000"/>
                </a:solidFill>
                <a:latin typeface="Sakkal Majalla" pitchFamily="2" charset="-78"/>
                <a:cs typeface="Sakkal Majalla" pitchFamily="2" charset="-78"/>
              </a:rPr>
              <a:t>4103 </a:t>
            </a:r>
            <a:r>
              <a:rPr lang="ar-BH" sz="1900" b="1" dirty="0">
                <a:solidFill>
                  <a:srgbClr val="C00000"/>
                </a:solidFill>
                <a:latin typeface="Sakkal Majalla" pitchFamily="2" charset="-78"/>
                <a:cs typeface="Sakkal Majalla" pitchFamily="2" charset="-78"/>
              </a:rPr>
              <a:t>نظام السلوكيات في الأسواق المالية، لبنان، نوفمبر </a:t>
            </a:r>
            <a:r>
              <a:rPr lang="ar-BH" sz="1900" b="1" dirty="0" smtClean="0">
                <a:solidFill>
                  <a:srgbClr val="C00000"/>
                </a:solidFill>
                <a:latin typeface="Sakkal Majalla" pitchFamily="2" charset="-78"/>
                <a:cs typeface="Sakkal Majalla" pitchFamily="2" charset="-78"/>
              </a:rPr>
              <a:t>2016) </a:t>
            </a:r>
            <a:r>
              <a:rPr lang="ar-BH" b="1" dirty="0" smtClean="0">
                <a:latin typeface="Sakkal Majalla" pitchFamily="2" charset="-78"/>
                <a:cs typeface="Sakkal Majalla" pitchFamily="2" charset="-78"/>
              </a:rPr>
              <a:t>:</a:t>
            </a:r>
          </a:p>
          <a:p>
            <a:pPr algn="r" rtl="1"/>
            <a:r>
              <a:rPr lang="ar-BH" dirty="0" smtClean="0">
                <a:latin typeface="Sakkal Majalla" pitchFamily="2" charset="-78"/>
                <a:cs typeface="Sakkal Majalla" pitchFamily="2" charset="-78"/>
              </a:rPr>
              <a:t> </a:t>
            </a:r>
            <a:r>
              <a:rPr lang="ar-BH" dirty="0" smtClean="0">
                <a:solidFill>
                  <a:schemeClr val="tx1"/>
                </a:solidFill>
                <a:latin typeface="Sakkal Majalla" pitchFamily="2" charset="-78"/>
                <a:cs typeface="Sakkal Majalla" pitchFamily="2" charset="-78"/>
              </a:rPr>
              <a:t>يَحَّظـر </a:t>
            </a:r>
            <a:r>
              <a:rPr lang="ar-BH" dirty="0">
                <a:solidFill>
                  <a:schemeClr val="tx1"/>
                </a:solidFill>
                <a:latin typeface="Sakkal Majalla" pitchFamily="2" charset="-78"/>
                <a:cs typeface="Sakkal Majalla" pitchFamily="2" charset="-78"/>
              </a:rPr>
              <a:t>علــى كل شــخص </a:t>
            </a:r>
            <a:r>
              <a:rPr lang="ar-BH" dirty="0" smtClean="0">
                <a:solidFill>
                  <a:schemeClr val="tx1"/>
                </a:solidFill>
                <a:latin typeface="Sakkal Majalla" pitchFamily="2" charset="-78"/>
                <a:cs typeface="Sakkal Majalla" pitchFamily="2" charset="-78"/>
              </a:rPr>
              <a:t>مَّطلــع </a:t>
            </a:r>
            <a:r>
              <a:rPr lang="ar-BH" dirty="0">
                <a:solidFill>
                  <a:schemeClr val="tx1"/>
                </a:solidFill>
                <a:latin typeface="Sakkal Majalla" pitchFamily="2" charset="-78"/>
                <a:cs typeface="Sakkal Majalla" pitchFamily="2" charset="-78"/>
              </a:rPr>
              <a:t>علــى معلومــات مميــزة غيــر </a:t>
            </a:r>
            <a:r>
              <a:rPr lang="ar-BH" dirty="0" smtClean="0">
                <a:solidFill>
                  <a:schemeClr val="tx1"/>
                </a:solidFill>
                <a:latin typeface="Sakkal Majalla" pitchFamily="2" charset="-78"/>
                <a:cs typeface="Sakkal Majalla" pitchFamily="2" charset="-78"/>
              </a:rPr>
              <a:t>َمعلنة </a:t>
            </a:r>
            <a:r>
              <a:rPr lang="ar-BH" dirty="0">
                <a:solidFill>
                  <a:schemeClr val="tx1"/>
                </a:solidFill>
                <a:latin typeface="Sakkal Majalla" pitchFamily="2" charset="-78"/>
                <a:cs typeface="Sakkal Majalla" pitchFamily="2" charset="-78"/>
              </a:rPr>
              <a:t>أن</a:t>
            </a:r>
            <a:r>
              <a:rPr lang="ar-BH" u="sng" dirty="0">
                <a:solidFill>
                  <a:schemeClr val="tx1"/>
                </a:solidFill>
                <a:latin typeface="Sakkal Majalla" pitchFamily="2" charset="-78"/>
                <a:cs typeface="Sakkal Majalla" pitchFamily="2" charset="-78"/>
              </a:rPr>
              <a:t> يتـداول</a:t>
            </a:r>
            <a:r>
              <a:rPr lang="ar-BH" dirty="0">
                <a:solidFill>
                  <a:schemeClr val="tx1"/>
                </a:solidFill>
                <a:latin typeface="Sakkal Majalla" pitchFamily="2" charset="-78"/>
                <a:cs typeface="Sakkal Majalla" pitchFamily="2" charset="-78"/>
              </a:rPr>
              <a:t>، بصـورة مباشـرة أو </a:t>
            </a:r>
            <a:r>
              <a:rPr lang="ar-BH" dirty="0" smtClean="0">
                <a:solidFill>
                  <a:schemeClr val="tx1"/>
                </a:solidFill>
                <a:latin typeface="Sakkal Majalla" pitchFamily="2" charset="-78"/>
                <a:cs typeface="Sakkal Majalla" pitchFamily="2" charset="-78"/>
              </a:rPr>
              <a:t>غيـر مباشـرة</a:t>
            </a:r>
            <a:r>
              <a:rPr lang="ar-BH" dirty="0">
                <a:solidFill>
                  <a:schemeClr val="tx1"/>
                </a:solidFill>
                <a:latin typeface="Sakkal Majalla" pitchFamily="2" charset="-78"/>
                <a:cs typeface="Sakkal Majalla" pitchFamily="2" charset="-78"/>
              </a:rPr>
              <a:t>، بـأداة ماليـة َ </a:t>
            </a:r>
            <a:r>
              <a:rPr lang="ar-BH" dirty="0" smtClean="0">
                <a:solidFill>
                  <a:schemeClr val="tx1"/>
                </a:solidFill>
                <a:latin typeface="Sakkal Majalla" pitchFamily="2" charset="-78"/>
                <a:cs typeface="Sakkal Majalla" pitchFamily="2" charset="-78"/>
              </a:rPr>
              <a:t>ُمتداولة أو أي أداة مالية مرتبطة بها إذا كان يملك معلومات مميزة غير معلنة متعلقة بالأداة المالية المتداولــة </a:t>
            </a:r>
            <a:r>
              <a:rPr lang="ar-BH" dirty="0">
                <a:solidFill>
                  <a:schemeClr val="tx1"/>
                </a:solidFill>
                <a:latin typeface="Sakkal Majalla" pitchFamily="2" charset="-78"/>
                <a:cs typeface="Sakkal Majalla" pitchFamily="2" charset="-78"/>
              </a:rPr>
              <a:t>المذكــورة. </a:t>
            </a:r>
            <a:r>
              <a:rPr lang="ar-BH" dirty="0" smtClean="0">
                <a:solidFill>
                  <a:schemeClr val="tx1"/>
                </a:solidFill>
                <a:latin typeface="Sakkal Majalla" pitchFamily="2" charset="-78"/>
                <a:cs typeface="Sakkal Majalla" pitchFamily="2" charset="-78"/>
              </a:rPr>
              <a:t>ّ</a:t>
            </a:r>
          </a:p>
          <a:p>
            <a:pPr algn="r" rtl="1"/>
            <a:r>
              <a:rPr lang="ar-BH" dirty="0" smtClean="0">
                <a:solidFill>
                  <a:schemeClr val="tx1"/>
                </a:solidFill>
                <a:latin typeface="Sakkal Majalla" pitchFamily="2" charset="-78"/>
                <a:cs typeface="Sakkal Majalla" pitchFamily="2" charset="-78"/>
              </a:rPr>
              <a:t>يحَّظـر </a:t>
            </a:r>
            <a:r>
              <a:rPr lang="ar-BH" dirty="0">
                <a:solidFill>
                  <a:schemeClr val="tx1"/>
                </a:solidFill>
                <a:latin typeface="Sakkal Majalla" pitchFamily="2" charset="-78"/>
                <a:cs typeface="Sakkal Majalla" pitchFamily="2" charset="-78"/>
              </a:rPr>
              <a:t>علـى كل شـخص </a:t>
            </a:r>
            <a:r>
              <a:rPr lang="ar-BH" dirty="0" smtClean="0">
                <a:solidFill>
                  <a:schemeClr val="tx1"/>
                </a:solidFill>
                <a:latin typeface="Sakkal Majalla" pitchFamily="2" charset="-78"/>
                <a:cs typeface="Sakkal Majalla" pitchFamily="2" charset="-78"/>
              </a:rPr>
              <a:t>مَّطِلـع </a:t>
            </a:r>
            <a:r>
              <a:rPr lang="ar-BH" dirty="0">
                <a:solidFill>
                  <a:schemeClr val="tx1"/>
                </a:solidFill>
                <a:latin typeface="Sakkal Majalla" pitchFamily="2" charset="-78"/>
                <a:cs typeface="Sakkal Majalla" pitchFamily="2" charset="-78"/>
              </a:rPr>
              <a:t>علـى معلومـات </a:t>
            </a:r>
            <a:r>
              <a:rPr lang="ar-BH" dirty="0" smtClean="0">
                <a:solidFill>
                  <a:schemeClr val="tx1"/>
                </a:solidFill>
                <a:latin typeface="Sakkal Majalla" pitchFamily="2" charset="-78"/>
                <a:cs typeface="Sakkal Majalla" pitchFamily="2" charset="-78"/>
              </a:rPr>
              <a:t>مميـزة </a:t>
            </a:r>
            <a:r>
              <a:rPr lang="ar-BH" dirty="0">
                <a:solidFill>
                  <a:schemeClr val="tx1"/>
                </a:solidFill>
                <a:latin typeface="Sakkal Majalla" pitchFamily="2" charset="-78"/>
                <a:cs typeface="Sakkal Majalla" pitchFamily="2" charset="-78"/>
              </a:rPr>
              <a:t>غيـر </a:t>
            </a:r>
            <a:r>
              <a:rPr lang="ar-BH" dirty="0" smtClean="0">
                <a:solidFill>
                  <a:schemeClr val="tx1"/>
                </a:solidFill>
                <a:latin typeface="Sakkal Majalla" pitchFamily="2" charset="-78"/>
                <a:cs typeface="Sakkal Majalla" pitchFamily="2" charset="-78"/>
              </a:rPr>
              <a:t>مْعلنة </a:t>
            </a:r>
            <a:r>
              <a:rPr lang="ar-BH" u="sng" dirty="0" smtClean="0">
                <a:solidFill>
                  <a:schemeClr val="tx1"/>
                </a:solidFill>
                <a:latin typeface="Sakkal Majalla" pitchFamily="2" charset="-78"/>
                <a:cs typeface="Sakkal Majalla" pitchFamily="2" charset="-78"/>
              </a:rPr>
              <a:t>أن </a:t>
            </a:r>
            <a:r>
              <a:rPr lang="ar-BH" u="sng" dirty="0">
                <a:solidFill>
                  <a:schemeClr val="tx1"/>
                </a:solidFill>
                <a:latin typeface="Sakkal Majalla" pitchFamily="2" charset="-78"/>
                <a:cs typeface="Sakkal Majalla" pitchFamily="2" charset="-78"/>
              </a:rPr>
              <a:t>يســتغل هــذه المعلومــات</a:t>
            </a:r>
            <a:r>
              <a:rPr lang="ar-BH" dirty="0">
                <a:solidFill>
                  <a:schemeClr val="tx1"/>
                </a:solidFill>
                <a:latin typeface="Sakkal Majalla" pitchFamily="2" charset="-78"/>
                <a:cs typeface="Sakkal Majalla" pitchFamily="2" charset="-78"/>
              </a:rPr>
              <a:t>، </a:t>
            </a:r>
            <a:r>
              <a:rPr lang="ar-BH" dirty="0" smtClean="0">
                <a:solidFill>
                  <a:schemeClr val="tx1"/>
                </a:solidFill>
                <a:latin typeface="Sakkal Majalla" pitchFamily="2" charset="-78"/>
                <a:cs typeface="Sakkal Majalla" pitchFamily="2" charset="-78"/>
              </a:rPr>
              <a:t>لاكتساب </a:t>
            </a:r>
            <a:r>
              <a:rPr lang="ar-BH" dirty="0">
                <a:solidFill>
                  <a:schemeClr val="tx1"/>
                </a:solidFill>
                <a:latin typeface="Sakkal Majalla" pitchFamily="2" charset="-78"/>
                <a:cs typeface="Sakkal Majalla" pitchFamily="2" charset="-78"/>
              </a:rPr>
              <a:t>أو للتنــازل أو </a:t>
            </a:r>
            <a:r>
              <a:rPr lang="ar-BH" u="sng" dirty="0">
                <a:solidFill>
                  <a:schemeClr val="tx1"/>
                </a:solidFill>
                <a:latin typeface="Sakkal Majalla" pitchFamily="2" charset="-78"/>
                <a:cs typeface="Sakkal Majalla" pitchFamily="2" charset="-78"/>
              </a:rPr>
              <a:t>لمحاولــة اكتســاب أو التنــازل</a:t>
            </a:r>
            <a:r>
              <a:rPr lang="ar-BH" dirty="0">
                <a:solidFill>
                  <a:schemeClr val="tx1"/>
                </a:solidFill>
                <a:latin typeface="Sakkal Majalla" pitchFamily="2" charset="-78"/>
                <a:cs typeface="Sakkal Majalla" pitchFamily="2" charset="-78"/>
              </a:rPr>
              <a:t>، بصــورة مباشــرة أو غيــر مباشــرة، عــن أداة ّ ماليــة متداولــة تكــون هــذه المعلومــات مرتبطــة بهــا. </a:t>
            </a:r>
            <a:endParaRPr lang="ar-BH" dirty="0" smtClean="0">
              <a:solidFill>
                <a:schemeClr val="tx1"/>
              </a:solidFill>
              <a:latin typeface="Sakkal Majalla" pitchFamily="2" charset="-78"/>
              <a:cs typeface="Sakkal Majalla" pitchFamily="2" charset="-78"/>
            </a:endParaRPr>
          </a:p>
          <a:p>
            <a:pPr algn="r" rtl="1"/>
            <a:r>
              <a:rPr lang="ar-BH" dirty="0" smtClean="0">
                <a:solidFill>
                  <a:schemeClr val="tx1"/>
                </a:solidFill>
                <a:latin typeface="Sakkal Majalla" pitchFamily="2" charset="-78"/>
                <a:cs typeface="Sakkal Majalla" pitchFamily="2" charset="-78"/>
              </a:rPr>
              <a:t>يخضع </a:t>
            </a:r>
            <a:r>
              <a:rPr lang="ar-BH" dirty="0">
                <a:solidFill>
                  <a:schemeClr val="tx1"/>
                </a:solidFill>
                <a:latin typeface="Sakkal Majalla" pitchFamily="2" charset="-78"/>
                <a:cs typeface="Sakkal Majalla" pitchFamily="2" charset="-78"/>
              </a:rPr>
              <a:t>أي شـخص </a:t>
            </a:r>
            <a:r>
              <a:rPr lang="ar-BH" dirty="0" smtClean="0">
                <a:solidFill>
                  <a:schemeClr val="tx1"/>
                </a:solidFill>
                <a:latin typeface="Sakkal Majalla" pitchFamily="2" charset="-78"/>
                <a:cs typeface="Sakkal Majalla" pitchFamily="2" charset="-78"/>
              </a:rPr>
              <a:t>(غيـر </a:t>
            </a:r>
            <a:r>
              <a:rPr lang="ar-BH" dirty="0">
                <a:solidFill>
                  <a:schemeClr val="tx1"/>
                </a:solidFill>
                <a:latin typeface="Sakkal Majalla" pitchFamily="2" charset="-78"/>
                <a:cs typeface="Sakkal Majalla" pitchFamily="2" charset="-78"/>
              </a:rPr>
              <a:t>الشـخص </a:t>
            </a:r>
            <a:r>
              <a:rPr lang="ar-BH" dirty="0" smtClean="0">
                <a:solidFill>
                  <a:schemeClr val="tx1"/>
                </a:solidFill>
                <a:latin typeface="Sakkal Majalla" pitchFamily="2" charset="-78"/>
                <a:cs typeface="Sakkal Majalla" pitchFamily="2" charset="-78"/>
              </a:rPr>
              <a:t>المَّطِلّـع </a:t>
            </a:r>
            <a:r>
              <a:rPr lang="ar-BH" dirty="0">
                <a:solidFill>
                  <a:schemeClr val="tx1"/>
                </a:solidFill>
                <a:latin typeface="Sakkal Majalla" pitchFamily="2" charset="-78"/>
                <a:cs typeface="Sakkal Majalla" pitchFamily="2" charset="-78"/>
              </a:rPr>
              <a:t>علـى معلومـات مميـزة </a:t>
            </a:r>
            <a:r>
              <a:rPr lang="ar-BH" dirty="0" smtClean="0">
                <a:solidFill>
                  <a:schemeClr val="tx1"/>
                </a:solidFill>
                <a:latin typeface="Sakkal Majalla" pitchFamily="2" charset="-78"/>
                <a:cs typeface="Sakkal Majalla" pitchFamily="2" charset="-78"/>
              </a:rPr>
              <a:t>َغير معلنـة) </a:t>
            </a:r>
            <a:r>
              <a:rPr lang="ar-BH" dirty="0">
                <a:solidFill>
                  <a:schemeClr val="tx1"/>
                </a:solidFill>
                <a:latin typeface="Sakkal Majalla" pitchFamily="2" charset="-78"/>
                <a:cs typeface="Sakkal Majalla" pitchFamily="2" charset="-78"/>
              </a:rPr>
              <a:t>للحظـر المذكـور فـي البنديـن </a:t>
            </a:r>
            <a:r>
              <a:rPr lang="ar-BH" dirty="0" smtClean="0">
                <a:solidFill>
                  <a:schemeClr val="tx1"/>
                </a:solidFill>
                <a:latin typeface="Sakkal Majalla" pitchFamily="2" charset="-78"/>
                <a:cs typeface="Sakkal Majalla" pitchFamily="2" charset="-78"/>
              </a:rPr>
              <a:t>(1) و (2) أعلاه </a:t>
            </a:r>
            <a:r>
              <a:rPr lang="ar-BH" u="sng" dirty="0" smtClean="0">
                <a:solidFill>
                  <a:schemeClr val="tx1"/>
                </a:solidFill>
                <a:latin typeface="Sakkal Majalla" pitchFamily="2" charset="-78"/>
                <a:cs typeface="Sakkal Majalla" pitchFamily="2" charset="-78"/>
              </a:rPr>
              <a:t>إذا </a:t>
            </a:r>
            <a:r>
              <a:rPr lang="ar-BH" u="sng" dirty="0">
                <a:solidFill>
                  <a:schemeClr val="tx1"/>
                </a:solidFill>
                <a:latin typeface="Sakkal Majalla" pitchFamily="2" charset="-78"/>
                <a:cs typeface="Sakkal Majalla" pitchFamily="2" charset="-78"/>
              </a:rPr>
              <a:t>كان </a:t>
            </a:r>
            <a:r>
              <a:rPr lang="ar-BH" u="sng" dirty="0" smtClean="0">
                <a:solidFill>
                  <a:schemeClr val="tx1"/>
                </a:solidFill>
                <a:latin typeface="Sakkal Majalla" pitchFamily="2" charset="-78"/>
                <a:cs typeface="Sakkal Majalla" pitchFamily="2" charset="-78"/>
              </a:rPr>
              <a:t>َيعلم أو يفترض أن يعلم </a:t>
            </a:r>
            <a:r>
              <a:rPr lang="ar-BH" dirty="0" smtClean="0">
                <a:solidFill>
                  <a:schemeClr val="tx1"/>
                </a:solidFill>
                <a:latin typeface="Sakkal Majalla" pitchFamily="2" charset="-78"/>
                <a:cs typeface="Sakkal Majalla" pitchFamily="2" charset="-78"/>
              </a:rPr>
              <a:t>أن </a:t>
            </a:r>
            <a:r>
              <a:rPr lang="ar-BH" dirty="0">
                <a:solidFill>
                  <a:schemeClr val="tx1"/>
                </a:solidFill>
                <a:latin typeface="Sakkal Majalla" pitchFamily="2" charset="-78"/>
                <a:cs typeface="Sakkal Majalla" pitchFamily="2" charset="-78"/>
              </a:rPr>
              <a:t>هـذه المعلومـات هـي معلومـات </a:t>
            </a:r>
            <a:r>
              <a:rPr lang="ar-BH" dirty="0" smtClean="0">
                <a:solidFill>
                  <a:schemeClr val="tx1"/>
                </a:solidFill>
                <a:latin typeface="Sakkal Majalla" pitchFamily="2" charset="-78"/>
                <a:cs typeface="Sakkal Majalla" pitchFamily="2" charset="-78"/>
              </a:rPr>
              <a:t>َمميزة غير معلنة.</a:t>
            </a:r>
          </a:p>
          <a:p>
            <a:pPr algn="r" rtl="1"/>
            <a:r>
              <a:rPr lang="ar-BH" dirty="0" smtClean="0">
                <a:solidFill>
                  <a:schemeClr val="tx1"/>
                </a:solidFill>
                <a:latin typeface="Sakkal Majalla" pitchFamily="2" charset="-78"/>
                <a:cs typeface="Sakkal Majalla" pitchFamily="2" charset="-78"/>
              </a:rPr>
              <a:t>وفقاً لهـذا </a:t>
            </a:r>
            <a:r>
              <a:rPr lang="ar-BH" dirty="0">
                <a:solidFill>
                  <a:schemeClr val="tx1"/>
                </a:solidFill>
                <a:latin typeface="Sakkal Majalla" pitchFamily="2" charset="-78"/>
                <a:cs typeface="Sakkal Majalla" pitchFamily="2" charset="-78"/>
              </a:rPr>
              <a:t>النظـام، يعتبـر أي شـخص يقـوم بعمليـات تـداول </a:t>
            </a:r>
            <a:r>
              <a:rPr lang="ar-BH" u="sng" dirty="0">
                <a:solidFill>
                  <a:schemeClr val="tx1"/>
                </a:solidFill>
                <a:latin typeface="Sakkal Majalla" pitchFamily="2" charset="-78"/>
                <a:cs typeface="Sakkal Majalla" pitchFamily="2" charset="-78"/>
              </a:rPr>
              <a:t>بشـكل </a:t>
            </a:r>
            <a:r>
              <a:rPr lang="ar-BH" u="sng" dirty="0" smtClean="0">
                <a:solidFill>
                  <a:schemeClr val="tx1"/>
                </a:solidFill>
                <a:latin typeface="Sakkal Majalla" pitchFamily="2" charset="-78"/>
                <a:cs typeface="Sakkal Majalla" pitchFamily="2" charset="-78"/>
              </a:rPr>
              <a:t>مباشـر </a:t>
            </a:r>
            <a:r>
              <a:rPr lang="ar-BH" dirty="0">
                <a:solidFill>
                  <a:schemeClr val="tx1"/>
                </a:solidFill>
                <a:latin typeface="Sakkal Majalla" pitchFamily="2" charset="-78"/>
                <a:cs typeface="Sakkal Majalla" pitchFamily="2" charset="-78"/>
              </a:rPr>
              <a:t>فـي أداة </a:t>
            </a:r>
            <a:r>
              <a:rPr lang="ar-BH" dirty="0" smtClean="0">
                <a:solidFill>
                  <a:schemeClr val="tx1"/>
                </a:solidFill>
                <a:latin typeface="Sakkal Majalla" pitchFamily="2" charset="-78"/>
                <a:cs typeface="Sakkal Majalla" pitchFamily="2" charset="-78"/>
              </a:rPr>
              <a:t>ماليـة </a:t>
            </a:r>
            <a:r>
              <a:rPr lang="ar-BH" dirty="0">
                <a:solidFill>
                  <a:schemeClr val="tx1"/>
                </a:solidFill>
                <a:latin typeface="Sakkal Majalla" pitchFamily="2" charset="-78"/>
                <a:cs typeface="Sakkal Majalla" pitchFamily="2" charset="-78"/>
              </a:rPr>
              <a:t>فـي أي مـن الحالتيـن التالَيَتْيـن علـى سـبيل المثـال </a:t>
            </a:r>
            <a:r>
              <a:rPr lang="ar-BH" dirty="0" smtClean="0">
                <a:solidFill>
                  <a:schemeClr val="tx1"/>
                </a:solidFill>
                <a:latin typeface="Sakkal Majalla" pitchFamily="2" charset="-78"/>
                <a:cs typeface="Sakkal Majalla" pitchFamily="2" charset="-78"/>
              </a:rPr>
              <a:t>لا </a:t>
            </a:r>
            <a:r>
              <a:rPr lang="ar-BH" dirty="0">
                <a:solidFill>
                  <a:schemeClr val="tx1"/>
                </a:solidFill>
                <a:latin typeface="Sakkal Majalla" pitchFamily="2" charset="-78"/>
                <a:cs typeface="Sakkal Majalla" pitchFamily="2" charset="-78"/>
              </a:rPr>
              <a:t>الحصـر: </a:t>
            </a:r>
            <a:endParaRPr lang="ar-BH" dirty="0" smtClean="0">
              <a:solidFill>
                <a:schemeClr val="tx1"/>
              </a:solidFill>
              <a:latin typeface="Sakkal Majalla" pitchFamily="2" charset="-78"/>
              <a:cs typeface="Sakkal Majalla" pitchFamily="2" charset="-78"/>
            </a:endParaRPr>
          </a:p>
          <a:p>
            <a:pPr lvl="1" algn="r" rtl="1">
              <a:buFont typeface="Wingdings" pitchFamily="2" charset="2"/>
              <a:buChar char="Ø"/>
            </a:pPr>
            <a:r>
              <a:rPr lang="ar-BH" dirty="0" smtClean="0">
                <a:solidFill>
                  <a:schemeClr val="tx1"/>
                </a:solidFill>
                <a:latin typeface="Sakkal Majalla" pitchFamily="2" charset="-78"/>
                <a:cs typeface="Sakkal Majalla" pitchFamily="2" charset="-78"/>
              </a:rPr>
              <a:t>إذا </a:t>
            </a:r>
            <a:r>
              <a:rPr lang="ar-BH" dirty="0">
                <a:solidFill>
                  <a:schemeClr val="tx1"/>
                </a:solidFill>
                <a:latin typeface="Sakkal Majalla" pitchFamily="2" charset="-78"/>
                <a:cs typeface="Sakkal Majalla" pitchFamily="2" charset="-78"/>
              </a:rPr>
              <a:t>قام بتنفيذ عملية </a:t>
            </a:r>
            <a:r>
              <a:rPr lang="ar-BH" dirty="0" smtClean="0">
                <a:solidFill>
                  <a:schemeClr val="tx1"/>
                </a:solidFill>
                <a:latin typeface="Sakkal Majalla" pitchFamily="2" charset="-78"/>
                <a:cs typeface="Sakkal Majalla" pitchFamily="2" charset="-78"/>
              </a:rPr>
              <a:t>تداول لأي حساب </a:t>
            </a:r>
            <a:r>
              <a:rPr lang="ar-BH" dirty="0">
                <a:solidFill>
                  <a:schemeClr val="tx1"/>
                </a:solidFill>
                <a:latin typeface="Sakkal Majalla" pitchFamily="2" charset="-78"/>
                <a:cs typeface="Sakkal Majalla" pitchFamily="2" charset="-78"/>
              </a:rPr>
              <a:t>تكون له مصلحة فيه. </a:t>
            </a:r>
            <a:endParaRPr lang="ar-BH" dirty="0" smtClean="0">
              <a:solidFill>
                <a:schemeClr val="tx1"/>
              </a:solidFill>
              <a:latin typeface="Sakkal Majalla" pitchFamily="2" charset="-78"/>
              <a:cs typeface="Sakkal Majalla" pitchFamily="2" charset="-78"/>
            </a:endParaRPr>
          </a:p>
          <a:p>
            <a:pPr lvl="1" algn="r" rtl="1">
              <a:buFont typeface="Wingdings" pitchFamily="2" charset="2"/>
              <a:buChar char="Ø"/>
            </a:pPr>
            <a:r>
              <a:rPr lang="ar-BH" dirty="0" smtClean="0">
                <a:solidFill>
                  <a:schemeClr val="tx1"/>
                </a:solidFill>
                <a:latin typeface="Sakkal Majalla" pitchFamily="2" charset="-78"/>
                <a:cs typeface="Sakkal Majalla" pitchFamily="2" charset="-78"/>
              </a:rPr>
              <a:t>إذا </a:t>
            </a:r>
            <a:r>
              <a:rPr lang="ar-BH" dirty="0">
                <a:solidFill>
                  <a:schemeClr val="tx1"/>
                </a:solidFill>
                <a:latin typeface="Sakkal Majalla" pitchFamily="2" charset="-78"/>
                <a:cs typeface="Sakkal Majalla" pitchFamily="2" charset="-78"/>
              </a:rPr>
              <a:t>تقد </a:t>
            </a:r>
            <a:r>
              <a:rPr lang="ar-BH" dirty="0" smtClean="0">
                <a:solidFill>
                  <a:schemeClr val="tx1"/>
                </a:solidFill>
                <a:latin typeface="Sakkal Majalla" pitchFamily="2" charset="-78"/>
                <a:cs typeface="Sakkal Majalla" pitchFamily="2" charset="-78"/>
              </a:rPr>
              <a:t>م </a:t>
            </a:r>
            <a:r>
              <a:rPr lang="ar-BH" dirty="0">
                <a:solidFill>
                  <a:schemeClr val="tx1"/>
                </a:solidFill>
                <a:latin typeface="Sakkal Majalla" pitchFamily="2" charset="-78"/>
                <a:cs typeface="Sakkal Majalla" pitchFamily="2" charset="-78"/>
              </a:rPr>
              <a:t>بعرض شراء أو بيع </a:t>
            </a:r>
            <a:r>
              <a:rPr lang="ar-BH" dirty="0" smtClean="0">
                <a:solidFill>
                  <a:schemeClr val="tx1"/>
                </a:solidFill>
                <a:latin typeface="Sakkal Majalla" pitchFamily="2" charset="-78"/>
                <a:cs typeface="Sakkal Majalla" pitchFamily="2" charset="-78"/>
              </a:rPr>
              <a:t>للأداة المالية </a:t>
            </a:r>
            <a:r>
              <a:rPr lang="ar-BH" dirty="0">
                <a:solidFill>
                  <a:schemeClr val="tx1"/>
                </a:solidFill>
                <a:latin typeface="Sakkal Majalla" pitchFamily="2" charset="-78"/>
                <a:cs typeface="Sakkal Majalla" pitchFamily="2" charset="-78"/>
              </a:rPr>
              <a:t>في السوق. </a:t>
            </a:r>
            <a:r>
              <a:rPr lang="ar-BH" dirty="0" smtClean="0">
                <a:solidFill>
                  <a:schemeClr val="tx1"/>
                </a:solidFill>
                <a:latin typeface="Sakkal Majalla" pitchFamily="2" charset="-78"/>
                <a:cs typeface="Sakkal Majalla" pitchFamily="2" charset="-78"/>
              </a:rPr>
              <a:t>ً</a:t>
            </a:r>
          </a:p>
          <a:p>
            <a:pPr algn="r" rtl="1"/>
            <a:r>
              <a:rPr lang="ar-BH" dirty="0" smtClean="0">
                <a:solidFill>
                  <a:schemeClr val="tx1"/>
                </a:solidFill>
                <a:latin typeface="Sakkal Majalla" pitchFamily="2" charset="-78"/>
                <a:cs typeface="Sakkal Majalla" pitchFamily="2" charset="-78"/>
              </a:rPr>
              <a:t> وفقاً لهــذا </a:t>
            </a:r>
            <a:r>
              <a:rPr lang="ar-BH" dirty="0">
                <a:solidFill>
                  <a:schemeClr val="tx1"/>
                </a:solidFill>
                <a:latin typeface="Sakkal Majalla" pitchFamily="2" charset="-78"/>
                <a:cs typeface="Sakkal Majalla" pitchFamily="2" charset="-78"/>
              </a:rPr>
              <a:t>النظــام، يعتبــر أي شــخص يقــوم بعمليــات </a:t>
            </a:r>
            <a:r>
              <a:rPr lang="ar-BH" dirty="0" smtClean="0">
                <a:solidFill>
                  <a:schemeClr val="tx1"/>
                </a:solidFill>
                <a:latin typeface="Sakkal Majalla" pitchFamily="2" charset="-78"/>
                <a:cs typeface="Sakkal Majalla" pitchFamily="2" charset="-78"/>
              </a:rPr>
              <a:t>تــداول بشـكل </a:t>
            </a:r>
            <a:r>
              <a:rPr lang="ar-BH" u="sng" dirty="0">
                <a:solidFill>
                  <a:schemeClr val="tx1"/>
                </a:solidFill>
                <a:latin typeface="Sakkal Majalla" pitchFamily="2" charset="-78"/>
                <a:cs typeface="Sakkal Majalla" pitchFamily="2" charset="-78"/>
              </a:rPr>
              <a:t>غيـر مباشـر </a:t>
            </a:r>
            <a:r>
              <a:rPr lang="ar-BH" dirty="0">
                <a:solidFill>
                  <a:schemeClr val="tx1"/>
                </a:solidFill>
                <a:latin typeface="Sakkal Majalla" pitchFamily="2" charset="-78"/>
                <a:cs typeface="Sakkal Majalla" pitchFamily="2" charset="-78"/>
              </a:rPr>
              <a:t>فـي أداة ماليـة فـي أي مـن </a:t>
            </a:r>
            <a:r>
              <a:rPr lang="ar-BH" dirty="0" smtClean="0">
                <a:solidFill>
                  <a:schemeClr val="tx1"/>
                </a:solidFill>
                <a:latin typeface="Sakkal Majalla" pitchFamily="2" charset="-78"/>
                <a:cs typeface="Sakkal Majalla" pitchFamily="2" charset="-78"/>
              </a:rPr>
              <a:t>الحـالات </a:t>
            </a:r>
            <a:r>
              <a:rPr lang="ar-BH" dirty="0">
                <a:solidFill>
                  <a:schemeClr val="tx1"/>
                </a:solidFill>
                <a:latin typeface="Sakkal Majalla" pitchFamily="2" charset="-78"/>
                <a:cs typeface="Sakkal Majalla" pitchFamily="2" charset="-78"/>
              </a:rPr>
              <a:t>التاليـة علــى ســبيل المثــال </a:t>
            </a:r>
            <a:r>
              <a:rPr lang="ar-BH" dirty="0" smtClean="0">
                <a:solidFill>
                  <a:schemeClr val="tx1"/>
                </a:solidFill>
                <a:latin typeface="Sakkal Majalla" pitchFamily="2" charset="-78"/>
                <a:cs typeface="Sakkal Majalla" pitchFamily="2" charset="-78"/>
              </a:rPr>
              <a:t>لا الحصــر</a:t>
            </a:r>
            <a:r>
              <a:rPr lang="ar-BH" dirty="0">
                <a:solidFill>
                  <a:schemeClr val="tx1"/>
                </a:solidFill>
                <a:latin typeface="Sakkal Majalla" pitchFamily="2" charset="-78"/>
                <a:cs typeface="Sakkal Majalla" pitchFamily="2" charset="-78"/>
              </a:rPr>
              <a:t>: </a:t>
            </a:r>
            <a:endParaRPr lang="ar-BH" dirty="0" smtClean="0">
              <a:solidFill>
                <a:schemeClr val="tx1"/>
              </a:solidFill>
              <a:latin typeface="Sakkal Majalla" pitchFamily="2" charset="-78"/>
              <a:cs typeface="Sakkal Majalla" pitchFamily="2" charset="-78"/>
            </a:endParaRPr>
          </a:p>
          <a:p>
            <a:pPr lvl="1" algn="r" rtl="1">
              <a:buFont typeface="Wingdings" pitchFamily="2" charset="2"/>
              <a:buChar char="Ø"/>
            </a:pPr>
            <a:r>
              <a:rPr lang="ar-BH" dirty="0" smtClean="0">
                <a:solidFill>
                  <a:schemeClr val="tx1"/>
                </a:solidFill>
                <a:latin typeface="Sakkal Majalla" pitchFamily="2" charset="-78"/>
                <a:cs typeface="Sakkal Majalla" pitchFamily="2" charset="-78"/>
              </a:rPr>
              <a:t>إذا </a:t>
            </a:r>
            <a:r>
              <a:rPr lang="ar-BH" dirty="0">
                <a:solidFill>
                  <a:schemeClr val="tx1"/>
                </a:solidFill>
                <a:latin typeface="Sakkal Majalla" pitchFamily="2" charset="-78"/>
                <a:cs typeface="Sakkal Majalla" pitchFamily="2" charset="-78"/>
              </a:rPr>
              <a:t>قام بترتيب عملية لحساب شخص آخر، </a:t>
            </a:r>
            <a:endParaRPr lang="ar-BH" dirty="0" smtClean="0">
              <a:solidFill>
                <a:schemeClr val="tx1"/>
              </a:solidFill>
              <a:latin typeface="Sakkal Majalla" pitchFamily="2" charset="-78"/>
              <a:cs typeface="Sakkal Majalla" pitchFamily="2" charset="-78"/>
            </a:endParaRPr>
          </a:p>
          <a:p>
            <a:pPr lvl="1" algn="r" rtl="1">
              <a:buFont typeface="Wingdings" pitchFamily="2" charset="2"/>
              <a:buChar char="Ø"/>
            </a:pPr>
            <a:r>
              <a:rPr lang="ar-BH" dirty="0" smtClean="0">
                <a:solidFill>
                  <a:schemeClr val="tx1"/>
                </a:solidFill>
                <a:latin typeface="Sakkal Majalla" pitchFamily="2" charset="-78"/>
                <a:cs typeface="Sakkal Majalla" pitchFamily="2" charset="-78"/>
              </a:rPr>
              <a:t>إذا </a:t>
            </a:r>
            <a:r>
              <a:rPr lang="ar-BH" dirty="0">
                <a:solidFill>
                  <a:schemeClr val="tx1"/>
                </a:solidFill>
                <a:latin typeface="Sakkal Majalla" pitchFamily="2" charset="-78"/>
                <a:cs typeface="Sakkal Majalla" pitchFamily="2" charset="-78"/>
              </a:rPr>
              <a:t>قام بتنفيذ </a:t>
            </a:r>
            <a:r>
              <a:rPr lang="ar-BH" dirty="0" smtClean="0">
                <a:solidFill>
                  <a:schemeClr val="tx1"/>
                </a:solidFill>
                <a:latin typeface="Sakkal Majalla" pitchFamily="2" charset="-78"/>
                <a:cs typeface="Sakkal Majalla" pitchFamily="2" charset="-78"/>
              </a:rPr>
              <a:t>عملية </a:t>
            </a:r>
            <a:r>
              <a:rPr lang="ar-BH" dirty="0">
                <a:solidFill>
                  <a:schemeClr val="tx1"/>
                </a:solidFill>
                <a:latin typeface="Sakkal Majalla" pitchFamily="2" charset="-78"/>
                <a:cs typeface="Sakkal Majalla" pitchFamily="2" charset="-78"/>
              </a:rPr>
              <a:t>تداول نيابة عن شخص </a:t>
            </a:r>
            <a:r>
              <a:rPr lang="ar-BH" dirty="0" smtClean="0">
                <a:solidFill>
                  <a:schemeClr val="tx1"/>
                </a:solidFill>
                <a:latin typeface="Sakkal Majalla" pitchFamily="2" charset="-78"/>
                <a:cs typeface="Sakkal Majalla" pitchFamily="2" charset="-78"/>
              </a:rPr>
              <a:t>آخر،</a:t>
            </a:r>
          </a:p>
          <a:p>
            <a:pPr lvl="1" algn="r" rtl="1">
              <a:buFont typeface="Wingdings" pitchFamily="2" charset="2"/>
              <a:buChar char="Ø"/>
            </a:pPr>
            <a:r>
              <a:rPr lang="ar-BH" dirty="0" smtClean="0">
                <a:solidFill>
                  <a:schemeClr val="tx1"/>
                </a:solidFill>
                <a:latin typeface="Sakkal Majalla" pitchFamily="2" charset="-78"/>
                <a:cs typeface="Sakkal Majalla" pitchFamily="2" charset="-78"/>
              </a:rPr>
              <a:t>إذا رتب أو أوعز  بتنفيذ عملية تداول بواسطة وكيل أو أي شخص آخر</a:t>
            </a:r>
          </a:p>
          <a:p>
            <a:pPr lvl="1" algn="r" rtl="1">
              <a:buFont typeface="Wingdings" pitchFamily="2" charset="2"/>
              <a:buChar char="Ø"/>
            </a:pP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632171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ar-BH" sz="3200" b="1" dirty="0">
                <a:solidFill>
                  <a:prstClr val="black"/>
                </a:solidFill>
                <a:effectLst/>
                <a:latin typeface="Sakkal Majalla" pitchFamily="2" charset="-78"/>
                <a:cs typeface="Sakkal Majalla" pitchFamily="2" charset="-78"/>
              </a:rPr>
              <a:t>نطاق تجريم استغلال المعلومات الداخلية /غير المعلنة / التفضيلية</a:t>
            </a:r>
            <a:endParaRPr lang="en-US" dirty="0"/>
          </a:p>
        </p:txBody>
      </p:sp>
      <p:sp>
        <p:nvSpPr>
          <p:cNvPr id="3" name="Content Placeholder 2"/>
          <p:cNvSpPr>
            <a:spLocks noGrp="1"/>
          </p:cNvSpPr>
          <p:nvPr>
            <p:ph idx="1"/>
          </p:nvPr>
        </p:nvSpPr>
        <p:spPr>
          <a:xfrm>
            <a:off x="457200" y="914400"/>
            <a:ext cx="8229600" cy="4572000"/>
          </a:xfrm>
        </p:spPr>
        <p:txBody>
          <a:bodyPr>
            <a:normAutofit/>
          </a:bodyPr>
          <a:lstStyle/>
          <a:p>
            <a:pPr algn="r" rtl="1">
              <a:buFont typeface="Wingdings" pitchFamily="2" charset="2"/>
              <a:buChar char="q"/>
            </a:pPr>
            <a:r>
              <a:rPr lang="ar-BH" dirty="0" smtClean="0">
                <a:solidFill>
                  <a:srgbClr val="C00000"/>
                </a:solidFill>
                <a:latin typeface="Sakkal Majalla" pitchFamily="2" charset="-78"/>
                <a:cs typeface="Sakkal Majalla" pitchFamily="2" charset="-78"/>
              </a:rPr>
              <a:t>حظر الإفصاح </a:t>
            </a:r>
            <a:r>
              <a:rPr lang="ar-BH" dirty="0">
                <a:solidFill>
                  <a:srgbClr val="C00000"/>
                </a:solidFill>
                <a:latin typeface="Sakkal Majalla" pitchFamily="2" charset="-78"/>
                <a:cs typeface="Sakkal Majalla" pitchFamily="2" charset="-78"/>
              </a:rPr>
              <a:t>عن معلومات </a:t>
            </a:r>
            <a:r>
              <a:rPr lang="ar-BH" dirty="0" smtClean="0">
                <a:solidFill>
                  <a:srgbClr val="C00000"/>
                </a:solidFill>
                <a:latin typeface="Sakkal Majalla" pitchFamily="2" charset="-78"/>
                <a:cs typeface="Sakkal Majalla" pitchFamily="2" charset="-78"/>
              </a:rPr>
              <a:t>مميزة </a:t>
            </a:r>
            <a:r>
              <a:rPr lang="ar-BH" dirty="0">
                <a:solidFill>
                  <a:srgbClr val="C00000"/>
                </a:solidFill>
                <a:latin typeface="Sakkal Majalla" pitchFamily="2" charset="-78"/>
                <a:cs typeface="Sakkal Majalla" pitchFamily="2" charset="-78"/>
              </a:rPr>
              <a:t>غير </a:t>
            </a:r>
            <a:r>
              <a:rPr lang="ar-BH" dirty="0" smtClean="0">
                <a:solidFill>
                  <a:srgbClr val="C00000"/>
                </a:solidFill>
                <a:latin typeface="Sakkal Majalla" pitchFamily="2" charset="-78"/>
                <a:cs typeface="Sakkal Majalla" pitchFamily="2" charset="-78"/>
              </a:rPr>
              <a:t>معلَنة</a:t>
            </a:r>
            <a:r>
              <a:rPr lang="ar-BH" dirty="0">
                <a:solidFill>
                  <a:srgbClr val="C00000"/>
                </a:solidFill>
                <a:latin typeface="Sakkal Majalla" pitchFamily="2" charset="-78"/>
                <a:cs typeface="Sakkal Majalla" pitchFamily="2" charset="-78"/>
              </a:rPr>
              <a:t>: َ </a:t>
            </a:r>
            <a:endParaRPr lang="ar-BH" dirty="0" smtClean="0">
              <a:solidFill>
                <a:srgbClr val="C00000"/>
              </a:solidFill>
              <a:latin typeface="Sakkal Majalla" pitchFamily="2" charset="-78"/>
              <a:cs typeface="Sakkal Majalla" pitchFamily="2" charset="-78"/>
            </a:endParaRPr>
          </a:p>
          <a:p>
            <a:pPr algn="r" rtl="1"/>
            <a:r>
              <a:rPr lang="ar-BH" dirty="0" smtClean="0">
                <a:solidFill>
                  <a:schemeClr val="tx1"/>
                </a:solidFill>
                <a:latin typeface="Sakkal Majalla" pitchFamily="2" charset="-78"/>
                <a:cs typeface="Sakkal Majalla" pitchFamily="2" charset="-78"/>
              </a:rPr>
              <a:t>يَحَّظر </a:t>
            </a:r>
            <a:r>
              <a:rPr lang="ar-BH" dirty="0">
                <a:solidFill>
                  <a:schemeClr val="tx1"/>
                </a:solidFill>
                <a:latin typeface="Sakkal Majalla" pitchFamily="2" charset="-78"/>
                <a:cs typeface="Sakkal Majalla" pitchFamily="2" charset="-78"/>
              </a:rPr>
              <a:t>على أي </a:t>
            </a:r>
            <a:r>
              <a:rPr lang="ar-BH" dirty="0" smtClean="0">
                <a:solidFill>
                  <a:schemeClr val="tx1"/>
                </a:solidFill>
                <a:latin typeface="Sakkal Majalla" pitchFamily="2" charset="-78"/>
                <a:cs typeface="Sakkal Majalla" pitchFamily="2" charset="-78"/>
              </a:rPr>
              <a:t>ّشخص </a:t>
            </a:r>
            <a:r>
              <a:rPr lang="ar-BH" dirty="0">
                <a:solidFill>
                  <a:schemeClr val="tx1"/>
                </a:solidFill>
                <a:latin typeface="Sakkal Majalla" pitchFamily="2" charset="-78"/>
                <a:cs typeface="Sakkal Majalla" pitchFamily="2" charset="-78"/>
              </a:rPr>
              <a:t>يملك معلومات </a:t>
            </a:r>
            <a:r>
              <a:rPr lang="ar-BH" dirty="0" smtClean="0">
                <a:solidFill>
                  <a:schemeClr val="tx1"/>
                </a:solidFill>
                <a:latin typeface="Sakkal Majalla" pitchFamily="2" charset="-78"/>
                <a:cs typeface="Sakkal Majalla" pitchFamily="2" charset="-78"/>
              </a:rPr>
              <a:t>مميزة </a:t>
            </a:r>
            <a:r>
              <a:rPr lang="ar-BH" dirty="0">
                <a:solidFill>
                  <a:schemeClr val="tx1"/>
                </a:solidFill>
                <a:latin typeface="Sakkal Majalla" pitchFamily="2" charset="-78"/>
                <a:cs typeface="Sakkal Majalla" pitchFamily="2" charset="-78"/>
              </a:rPr>
              <a:t>غير </a:t>
            </a:r>
            <a:r>
              <a:rPr lang="ar-BH" dirty="0" smtClean="0">
                <a:solidFill>
                  <a:schemeClr val="tx1"/>
                </a:solidFill>
                <a:latin typeface="Sakkal Majalla" pitchFamily="2" charset="-78"/>
                <a:cs typeface="Sakkal Majalla" pitchFamily="2" charset="-78"/>
              </a:rPr>
              <a:t>معلنة: </a:t>
            </a:r>
          </a:p>
          <a:p>
            <a:pPr marL="685800" lvl="1" algn="r" rtl="1">
              <a:buFont typeface="Wingdings" pitchFamily="2" charset="2"/>
              <a:buChar char="Ø"/>
            </a:pPr>
            <a:r>
              <a:rPr lang="ar-BH" dirty="0" smtClean="0">
                <a:solidFill>
                  <a:schemeClr val="tx1"/>
                </a:solidFill>
                <a:latin typeface="Sakkal Majalla" pitchFamily="2" charset="-78"/>
                <a:cs typeface="Sakkal Majalla" pitchFamily="2" charset="-78"/>
              </a:rPr>
              <a:t>تزويـد </a:t>
            </a:r>
            <a:r>
              <a:rPr lang="ar-BH" dirty="0">
                <a:solidFill>
                  <a:schemeClr val="tx1"/>
                </a:solidFill>
                <a:latin typeface="Sakkal Majalla" pitchFamily="2" charset="-78"/>
                <a:cs typeface="Sakkal Majalla" pitchFamily="2" charset="-78"/>
              </a:rPr>
              <a:t>أي شـخص ثالـث بهـذه المعلومـات خـارج إطـار الممارسـة </a:t>
            </a:r>
            <a:r>
              <a:rPr lang="ar-BH" dirty="0" smtClean="0">
                <a:solidFill>
                  <a:schemeClr val="tx1"/>
                </a:solidFill>
                <a:latin typeface="Sakkal Majalla" pitchFamily="2" charset="-78"/>
                <a:cs typeface="Sakkal Majalla" pitchFamily="2" charset="-78"/>
              </a:rPr>
              <a:t>الاعتيادية </a:t>
            </a:r>
            <a:r>
              <a:rPr lang="ar-BH" dirty="0">
                <a:solidFill>
                  <a:schemeClr val="tx1"/>
                </a:solidFill>
                <a:latin typeface="Sakkal Majalla" pitchFamily="2" charset="-78"/>
                <a:cs typeface="Sakkal Majalla" pitchFamily="2" charset="-78"/>
              </a:rPr>
              <a:t>لعمــل </a:t>
            </a:r>
            <a:r>
              <a:rPr lang="ar-BH" dirty="0" smtClean="0">
                <a:solidFill>
                  <a:schemeClr val="tx1"/>
                </a:solidFill>
                <a:latin typeface="Sakkal Majalla" pitchFamily="2" charset="-78"/>
                <a:cs typeface="Sakkal Majalla" pitchFamily="2" charset="-78"/>
              </a:rPr>
              <a:t>هــؤلاء الأشــخاص</a:t>
            </a:r>
            <a:r>
              <a:rPr lang="ar-BH" dirty="0">
                <a:solidFill>
                  <a:schemeClr val="tx1"/>
                </a:solidFill>
                <a:latin typeface="Sakkal Majalla" pitchFamily="2" charset="-78"/>
                <a:cs typeface="Sakkal Majalla" pitchFamily="2" charset="-78"/>
              </a:rPr>
              <a:t>، </a:t>
            </a:r>
            <a:endParaRPr lang="ar-BH" dirty="0" smtClean="0">
              <a:solidFill>
                <a:schemeClr val="tx1"/>
              </a:solidFill>
              <a:latin typeface="Sakkal Majalla" pitchFamily="2" charset="-78"/>
              <a:cs typeface="Sakkal Majalla" pitchFamily="2" charset="-78"/>
            </a:endParaRPr>
          </a:p>
          <a:p>
            <a:pPr marL="685800" lvl="1" algn="r" rtl="1">
              <a:buFont typeface="Wingdings" pitchFamily="2" charset="2"/>
              <a:buChar char="Ø"/>
            </a:pPr>
            <a:r>
              <a:rPr lang="ar-BH" dirty="0" smtClean="0">
                <a:solidFill>
                  <a:schemeClr val="tx1"/>
                </a:solidFill>
                <a:latin typeface="Sakkal Majalla" pitchFamily="2" charset="-78"/>
                <a:cs typeface="Sakkal Majalla" pitchFamily="2" charset="-78"/>
              </a:rPr>
              <a:t>تقديـم </a:t>
            </a:r>
            <a:r>
              <a:rPr lang="ar-BH" dirty="0">
                <a:solidFill>
                  <a:schemeClr val="tx1"/>
                </a:solidFill>
                <a:latin typeface="Sakkal Majalla" pitchFamily="2" charset="-78"/>
                <a:cs typeface="Sakkal Majalla" pitchFamily="2" charset="-78"/>
              </a:rPr>
              <a:t>المشـورة أو النصـح لشـخص ثالـث بموضـوع التـداول بـأداة </a:t>
            </a:r>
            <a:r>
              <a:rPr lang="ar-BH" dirty="0" smtClean="0">
                <a:solidFill>
                  <a:schemeClr val="tx1"/>
                </a:solidFill>
                <a:latin typeface="Sakkal Majalla" pitchFamily="2" charset="-78"/>
                <a:cs typeface="Sakkal Majalla" pitchFamily="2" charset="-78"/>
              </a:rPr>
              <a:t>ّمالية </a:t>
            </a:r>
            <a:r>
              <a:rPr lang="ar-BH" u="sng" dirty="0" smtClean="0">
                <a:solidFill>
                  <a:schemeClr val="tx1"/>
                </a:solidFill>
                <a:latin typeface="Sakkal Majalla" pitchFamily="2" charset="-78"/>
                <a:cs typeface="Sakkal Majalla" pitchFamily="2" charset="-78"/>
              </a:rPr>
              <a:t>متداولة أو أي أداة مالية مرتبطــة </a:t>
            </a:r>
            <a:r>
              <a:rPr lang="ar-BH" u="sng" dirty="0">
                <a:solidFill>
                  <a:schemeClr val="tx1"/>
                </a:solidFill>
                <a:latin typeface="Sakkal Majalla" pitchFamily="2" charset="-78"/>
                <a:cs typeface="Sakkal Majalla" pitchFamily="2" charset="-78"/>
              </a:rPr>
              <a:t>بالمعلومــات المميــزة، أو لهــا </a:t>
            </a:r>
            <a:r>
              <a:rPr lang="ar-BH" u="sng" dirty="0" smtClean="0">
                <a:solidFill>
                  <a:schemeClr val="tx1"/>
                </a:solidFill>
                <a:latin typeface="Sakkal Majalla" pitchFamily="2" charset="-78"/>
                <a:cs typeface="Sakkal Majalla" pitchFamily="2" charset="-78"/>
              </a:rPr>
              <a:t>علاقــة </a:t>
            </a:r>
            <a:r>
              <a:rPr lang="ar-BH" u="sng" dirty="0">
                <a:solidFill>
                  <a:schemeClr val="tx1"/>
                </a:solidFill>
                <a:latin typeface="Sakkal Majalla" pitchFamily="2" charset="-78"/>
                <a:cs typeface="Sakkal Majalla" pitchFamily="2" charset="-78"/>
              </a:rPr>
              <a:t>باكتســاب حقــوق </a:t>
            </a:r>
            <a:r>
              <a:rPr lang="ar-BH" u="sng" dirty="0" smtClean="0">
                <a:solidFill>
                  <a:schemeClr val="tx1"/>
                </a:solidFill>
                <a:latin typeface="Sakkal Majalla" pitchFamily="2" charset="-78"/>
                <a:cs typeface="Sakkal Majalla" pitchFamily="2" charset="-78"/>
              </a:rPr>
              <a:t>متعلقة بهذه الأدوات المالية أو  </a:t>
            </a:r>
            <a:r>
              <a:rPr lang="ar-BH" u="sng" dirty="0">
                <a:solidFill>
                  <a:schemeClr val="tx1"/>
                </a:solidFill>
                <a:latin typeface="Sakkal Majalla" pitchFamily="2" charset="-78"/>
                <a:cs typeface="Sakkal Majalla" pitchFamily="2" charset="-78"/>
              </a:rPr>
              <a:t>بالتنـازل عنهـا</a:t>
            </a:r>
            <a:r>
              <a:rPr lang="ar-BH" dirty="0">
                <a:solidFill>
                  <a:schemeClr val="tx1"/>
                </a:solidFill>
                <a:latin typeface="Sakkal Majalla" pitchFamily="2" charset="-78"/>
                <a:cs typeface="Sakkal Majalla" pitchFamily="2" charset="-78"/>
              </a:rPr>
              <a:t>. </a:t>
            </a:r>
          </a:p>
          <a:p>
            <a:pPr marL="685800" lvl="1" algn="r" rtl="1">
              <a:buFont typeface="Wingdings" pitchFamily="2" charset="2"/>
              <a:buChar char="Ø"/>
            </a:pPr>
            <a:r>
              <a:rPr lang="ar-BH" dirty="0" smtClean="0">
                <a:solidFill>
                  <a:schemeClr val="tx1"/>
                </a:solidFill>
                <a:latin typeface="Sakkal Majalla" pitchFamily="2" charset="-78"/>
                <a:cs typeface="Sakkal Majalla" pitchFamily="2" charset="-78"/>
              </a:rPr>
              <a:t>يشـمل </a:t>
            </a:r>
            <a:r>
              <a:rPr lang="ar-BH" dirty="0">
                <a:solidFill>
                  <a:schemeClr val="tx1"/>
                </a:solidFill>
                <a:latin typeface="Sakkal Majalla" pitchFamily="2" charset="-78"/>
                <a:cs typeface="Sakkal Majalla" pitchFamily="2" charset="-78"/>
              </a:rPr>
              <a:t>الحظـر المشـار إليـه فـي البنـد </a:t>
            </a:r>
            <a:r>
              <a:rPr lang="ar-BH" dirty="0" smtClean="0">
                <a:solidFill>
                  <a:schemeClr val="tx1"/>
                </a:solidFill>
                <a:latin typeface="Sakkal Majalla" pitchFamily="2" charset="-78"/>
                <a:cs typeface="Sakkal Majalla" pitchFamily="2" charset="-78"/>
              </a:rPr>
              <a:t>(1) أعلاه أي </a:t>
            </a:r>
            <a:r>
              <a:rPr lang="ar-BH" dirty="0">
                <a:solidFill>
                  <a:schemeClr val="tx1"/>
                </a:solidFill>
                <a:latin typeface="Sakkal Majalla" pitchFamily="2" charset="-78"/>
                <a:cs typeface="Sakkal Majalla" pitchFamily="2" charset="-78"/>
              </a:rPr>
              <a:t>شـخص </a:t>
            </a:r>
            <a:r>
              <a:rPr lang="ar-BH" dirty="0" smtClean="0">
                <a:solidFill>
                  <a:schemeClr val="tx1"/>
                </a:solidFill>
                <a:latin typeface="Sakkal Majalla" pitchFamily="2" charset="-78"/>
                <a:cs typeface="Sakkal Majalla" pitchFamily="2" charset="-78"/>
              </a:rPr>
              <a:t>(غير الشخص المطلع حكماً على معلومات مميزة غير معلنة ) </a:t>
            </a:r>
            <a:r>
              <a:rPr lang="ar-BH" u="sng" dirty="0" smtClean="0">
                <a:solidFill>
                  <a:schemeClr val="tx1"/>
                </a:solidFill>
                <a:latin typeface="Sakkal Majalla" pitchFamily="2" charset="-78"/>
                <a:cs typeface="Sakkal Majalla" pitchFamily="2" charset="-78"/>
              </a:rPr>
              <a:t>يعلم أو يفترض به أن </a:t>
            </a:r>
            <a:r>
              <a:rPr lang="ar-BH" u="sng" dirty="0">
                <a:solidFill>
                  <a:schemeClr val="tx1"/>
                </a:solidFill>
                <a:latin typeface="Sakkal Majalla" pitchFamily="2" charset="-78"/>
                <a:cs typeface="Sakkal Majalla" pitchFamily="2" charset="-78"/>
              </a:rPr>
              <a:t>يعلـم</a:t>
            </a:r>
            <a:r>
              <a:rPr lang="ar-BH" dirty="0">
                <a:solidFill>
                  <a:schemeClr val="tx1"/>
                </a:solidFill>
                <a:latin typeface="Sakkal Majalla" pitchFamily="2" charset="-78"/>
                <a:cs typeface="Sakkal Majalla" pitchFamily="2" charset="-78"/>
              </a:rPr>
              <a:t> بـأن ّ هـذه المعلومـات هـي معلومـات مميزة </a:t>
            </a:r>
            <a:r>
              <a:rPr lang="ar-BH" dirty="0" smtClean="0">
                <a:solidFill>
                  <a:schemeClr val="tx1"/>
                </a:solidFill>
                <a:latin typeface="Sakkal Majalla" pitchFamily="2" charset="-78"/>
                <a:cs typeface="Sakkal Majalla" pitchFamily="2" charset="-78"/>
              </a:rPr>
              <a:t> غير معلنة </a:t>
            </a:r>
          </a:p>
          <a:p>
            <a:pPr algn="r" rtl="1">
              <a:buFont typeface="Wingdings" pitchFamily="2" charset="2"/>
              <a:buChar char="q"/>
            </a:pPr>
            <a:r>
              <a:rPr lang="ar-BH" dirty="0" smtClean="0">
                <a:solidFill>
                  <a:srgbClr val="C00000"/>
                </a:solidFill>
                <a:latin typeface="Sakkal Majalla" pitchFamily="2" charset="-78"/>
                <a:cs typeface="Sakkal Majalla" pitchFamily="2" charset="-78"/>
              </a:rPr>
              <a:t>استثناءات :</a:t>
            </a:r>
          </a:p>
          <a:p>
            <a:pPr algn="r" rtl="1"/>
            <a:r>
              <a:rPr lang="ar-BH" dirty="0">
                <a:solidFill>
                  <a:schemeClr val="tx1"/>
                </a:solidFill>
                <a:latin typeface="Sakkal Majalla" pitchFamily="2" charset="-78"/>
                <a:cs typeface="Sakkal Majalla" pitchFamily="2" charset="-78"/>
              </a:rPr>
              <a:t>ل</a:t>
            </a:r>
            <a:r>
              <a:rPr lang="ar-BH" dirty="0" smtClean="0">
                <a:solidFill>
                  <a:schemeClr val="tx1"/>
                </a:solidFill>
                <a:latin typeface="Sakkal Majalla" pitchFamily="2" charset="-78"/>
                <a:cs typeface="Sakkal Majalla" pitchFamily="2" charset="-78"/>
              </a:rPr>
              <a:t>ا تطبق أحكام البندين </a:t>
            </a:r>
            <a:r>
              <a:rPr lang="ar-BH" dirty="0">
                <a:solidFill>
                  <a:schemeClr val="tx1"/>
                </a:solidFill>
                <a:latin typeface="Sakkal Majalla" pitchFamily="2" charset="-78"/>
                <a:cs typeface="Sakkal Majalla" pitchFamily="2" charset="-78"/>
              </a:rPr>
              <a:t>4103 و 4104 على: </a:t>
            </a:r>
            <a:endParaRPr lang="ar-BH" dirty="0" smtClean="0">
              <a:solidFill>
                <a:schemeClr val="tx1"/>
              </a:solidFill>
              <a:latin typeface="Sakkal Majalla" pitchFamily="2" charset="-78"/>
              <a:cs typeface="Sakkal Majalla" pitchFamily="2" charset="-78"/>
            </a:endParaRPr>
          </a:p>
          <a:p>
            <a:pPr lvl="1" algn="r" rtl="1">
              <a:buFont typeface="Wingdings" pitchFamily="2" charset="2"/>
              <a:buChar char="Ø"/>
            </a:pPr>
            <a:r>
              <a:rPr lang="ar-BH" dirty="0" smtClean="0">
                <a:solidFill>
                  <a:schemeClr val="tx1"/>
                </a:solidFill>
                <a:latin typeface="Sakkal Majalla" pitchFamily="2" charset="-78"/>
                <a:cs typeface="Sakkal Majalla" pitchFamily="2" charset="-78"/>
              </a:rPr>
              <a:t>العمليات التي تقــوم </a:t>
            </a:r>
            <a:r>
              <a:rPr lang="ar-BH" dirty="0">
                <a:solidFill>
                  <a:schemeClr val="tx1"/>
                </a:solidFill>
                <a:latin typeface="Sakkal Majalla" pitchFamily="2" charset="-78"/>
                <a:cs typeface="Sakkal Majalla" pitchFamily="2" charset="-78"/>
              </a:rPr>
              <a:t>بهــا الســلطات أو الهيئــات المخولــة قانونــا </a:t>
            </a:r>
            <a:r>
              <a:rPr lang="ar-BH" dirty="0" smtClean="0">
                <a:solidFill>
                  <a:schemeClr val="tx1"/>
                </a:solidFill>
                <a:latin typeface="Sakkal Majalla" pitchFamily="2" charset="-78"/>
                <a:cs typeface="Sakkal Majalla" pitchFamily="2" charset="-78"/>
              </a:rPr>
              <a:t>القيام بها لأهداف متعلقة </a:t>
            </a:r>
            <a:r>
              <a:rPr lang="ar-BH" dirty="0">
                <a:solidFill>
                  <a:schemeClr val="tx1"/>
                </a:solidFill>
                <a:latin typeface="Sakkal Majalla" pitchFamily="2" charset="-78"/>
                <a:cs typeface="Sakkal Majalla" pitchFamily="2" charset="-78"/>
              </a:rPr>
              <a:t>بالسياســة النقديــة للبــاد أو إدارة </a:t>
            </a:r>
            <a:r>
              <a:rPr lang="ar-BH" dirty="0" smtClean="0">
                <a:solidFill>
                  <a:schemeClr val="tx1"/>
                </a:solidFill>
                <a:latin typeface="Sakkal Majalla" pitchFamily="2" charset="-78"/>
                <a:cs typeface="Sakkal Majalla" pitchFamily="2" charset="-78"/>
              </a:rPr>
              <a:t>الدين العام،</a:t>
            </a:r>
            <a:r>
              <a:rPr lang="ar-BH" u="sng" dirty="0" smtClean="0">
                <a:solidFill>
                  <a:schemeClr val="tx1"/>
                </a:solidFill>
                <a:latin typeface="Sakkal Majalla" pitchFamily="2" charset="-78"/>
                <a:cs typeface="Sakkal Majalla" pitchFamily="2" charset="-78"/>
              </a:rPr>
              <a:t>.............................................</a:t>
            </a:r>
            <a:r>
              <a:rPr lang="ar-BH" dirty="0" smtClean="0">
                <a:solidFill>
                  <a:schemeClr val="tx1"/>
                </a:solidFill>
                <a:latin typeface="Sakkal Majalla" pitchFamily="2" charset="-78"/>
                <a:cs typeface="Sakkal Majalla" pitchFamily="2" charset="-78"/>
              </a:rPr>
              <a:t>..</a:t>
            </a:r>
          </a:p>
          <a:p>
            <a:pPr lvl="1" algn="r" rtl="1">
              <a:buFont typeface="Wingdings" pitchFamily="2" charset="2"/>
              <a:buChar char="Ø"/>
            </a:pPr>
            <a:r>
              <a:rPr lang="ar-BH" dirty="0" smtClean="0">
                <a:solidFill>
                  <a:schemeClr val="tx1"/>
                </a:solidFill>
                <a:latin typeface="Sakkal Majalla" pitchFamily="2" charset="-78"/>
                <a:cs typeface="Sakkal Majalla" pitchFamily="2" charset="-78"/>
              </a:rPr>
              <a:t>العمليات </a:t>
            </a:r>
            <a:r>
              <a:rPr lang="ar-BH" dirty="0" err="1" smtClean="0">
                <a:solidFill>
                  <a:schemeClr val="tx1"/>
                </a:solidFill>
                <a:latin typeface="Sakkal Majalla" pitchFamily="2" charset="-78"/>
                <a:cs typeface="Sakkal Majalla" pitchFamily="2" charset="-78"/>
              </a:rPr>
              <a:t>المجرأة</a:t>
            </a:r>
            <a:r>
              <a:rPr lang="ar-BH" dirty="0" smtClean="0">
                <a:solidFill>
                  <a:schemeClr val="tx1"/>
                </a:solidFill>
                <a:latin typeface="Sakkal Majalla" pitchFamily="2" charset="-78"/>
                <a:cs typeface="Sakkal Majalla" pitchFamily="2" charset="-78"/>
              </a:rPr>
              <a:t> حصراً  </a:t>
            </a:r>
            <a:r>
              <a:rPr lang="ar-BH" dirty="0">
                <a:solidFill>
                  <a:schemeClr val="tx1"/>
                </a:solidFill>
                <a:latin typeface="Sakkal Majalla" pitchFamily="2" charset="-78"/>
                <a:cs typeface="Sakkal Majalla" pitchFamily="2" charset="-78"/>
              </a:rPr>
              <a:t>بهـدف المحافظـة علـى اسـتقرار أسـعار </a:t>
            </a:r>
            <a:r>
              <a:rPr lang="ar-BH" dirty="0" smtClean="0">
                <a:solidFill>
                  <a:schemeClr val="tx1"/>
                </a:solidFill>
                <a:latin typeface="Sakkal Majalla" pitchFamily="2" charset="-78"/>
                <a:cs typeface="Sakkal Majalla" pitchFamily="2" charset="-78"/>
              </a:rPr>
              <a:t>الأدوات المالية عند إصدارهـا </a:t>
            </a:r>
            <a:r>
              <a:rPr lang="ar-BH" dirty="0">
                <a:solidFill>
                  <a:schemeClr val="tx1"/>
                </a:solidFill>
                <a:latin typeface="Sakkal Majalla" pitchFamily="2" charset="-78"/>
                <a:cs typeface="Sakkal Majalla" pitchFamily="2" charset="-78"/>
              </a:rPr>
              <a:t>ولمـد </a:t>
            </a:r>
            <a:r>
              <a:rPr lang="ar-BH" dirty="0" smtClean="0">
                <a:solidFill>
                  <a:schemeClr val="tx1"/>
                </a:solidFill>
                <a:latin typeface="Sakkal Majalla" pitchFamily="2" charset="-78"/>
                <a:cs typeface="Sakkal Majalla" pitchFamily="2" charset="-78"/>
              </a:rPr>
              <a:t>ة زمنيـة لا تتعـدى </a:t>
            </a:r>
            <a:r>
              <a:rPr lang="ar-BH" dirty="0">
                <a:solidFill>
                  <a:schemeClr val="tx1"/>
                </a:solidFill>
                <a:latin typeface="Sakkal Majalla" pitchFamily="2" charset="-78"/>
                <a:cs typeface="Sakkal Majalla" pitchFamily="2" charset="-78"/>
              </a:rPr>
              <a:t>الشـهرين، </a:t>
            </a:r>
            <a:r>
              <a:rPr lang="ar-BH" u="sng" dirty="0">
                <a:solidFill>
                  <a:schemeClr val="tx1"/>
                </a:solidFill>
                <a:latin typeface="Sakkal Majalla" pitchFamily="2" charset="-78"/>
                <a:cs typeface="Sakkal Majalla" pitchFamily="2" charset="-78"/>
              </a:rPr>
              <a:t>شـرط </a:t>
            </a:r>
            <a:r>
              <a:rPr lang="ar-BH" u="sng" dirty="0" smtClean="0">
                <a:solidFill>
                  <a:schemeClr val="tx1"/>
                </a:solidFill>
                <a:latin typeface="Sakkal Majalla" pitchFamily="2" charset="-78"/>
                <a:cs typeface="Sakkal Majalla" pitchFamily="2" charset="-78"/>
              </a:rPr>
              <a:t>إعـلام </a:t>
            </a:r>
            <a:r>
              <a:rPr lang="ar-BH" u="sng" dirty="0">
                <a:solidFill>
                  <a:schemeClr val="tx1"/>
                </a:solidFill>
                <a:latin typeface="Sakkal Majalla" pitchFamily="2" charset="-78"/>
                <a:cs typeface="Sakkal Majalla" pitchFamily="2" charset="-78"/>
              </a:rPr>
              <a:t>هيئـة </a:t>
            </a:r>
            <a:r>
              <a:rPr lang="ar-BH" u="sng" dirty="0" smtClean="0">
                <a:solidFill>
                  <a:schemeClr val="tx1"/>
                </a:solidFill>
                <a:latin typeface="Sakkal Majalla" pitchFamily="2" charset="-78"/>
                <a:cs typeface="Sakkal Majalla" pitchFamily="2" charset="-78"/>
              </a:rPr>
              <a:t>الأسواق </a:t>
            </a:r>
            <a:r>
              <a:rPr lang="ar-BH" u="sng" dirty="0">
                <a:solidFill>
                  <a:schemeClr val="tx1"/>
                </a:solidFill>
                <a:latin typeface="Sakkal Majalla" pitchFamily="2" charset="-78"/>
                <a:cs typeface="Sakkal Majalla" pitchFamily="2" charset="-78"/>
              </a:rPr>
              <a:t>الماليـة </a:t>
            </a:r>
            <a:r>
              <a:rPr lang="ar-BH" u="sng" dirty="0" smtClean="0">
                <a:solidFill>
                  <a:schemeClr val="tx1"/>
                </a:solidFill>
                <a:latin typeface="Sakkal Majalla" pitchFamily="2" charset="-78"/>
                <a:cs typeface="Sakkal Majalla" pitchFamily="2" charset="-78"/>
              </a:rPr>
              <a:t>مسـبقاً بالعملية.</a:t>
            </a:r>
            <a:endParaRPr lang="en-US" u="sng" dirty="0">
              <a:solidFill>
                <a:schemeClr val="tx1"/>
              </a:solidFill>
              <a:latin typeface="Sakkal Majalla" pitchFamily="2" charset="-78"/>
              <a:cs typeface="Sakkal Majalla" pitchFamily="2" charset="-78"/>
            </a:endParaRPr>
          </a:p>
        </p:txBody>
      </p:sp>
      <p:pic>
        <p:nvPicPr>
          <p:cNvPr id="4" name="Picture 2" descr="Image result for insider tr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81600"/>
            <a:ext cx="91440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162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ar-BH" sz="3200" b="1" dirty="0">
                <a:solidFill>
                  <a:prstClr val="black"/>
                </a:solidFill>
                <a:effectLst/>
                <a:latin typeface="Sakkal Majalla" pitchFamily="2" charset="-78"/>
                <a:cs typeface="Sakkal Majalla" pitchFamily="2" charset="-78"/>
              </a:rPr>
              <a:t>نطاق تجريم استغلال المعلومات الداخلية /غير المعلنة / التفضيلية</a:t>
            </a:r>
            <a:endParaRPr lang="en-US" dirty="0"/>
          </a:p>
        </p:txBody>
      </p:sp>
      <p:sp>
        <p:nvSpPr>
          <p:cNvPr id="3" name="Content Placeholder 2"/>
          <p:cNvSpPr>
            <a:spLocks noGrp="1"/>
          </p:cNvSpPr>
          <p:nvPr>
            <p:ph idx="1"/>
          </p:nvPr>
        </p:nvSpPr>
        <p:spPr/>
        <p:txBody>
          <a:bodyPr>
            <a:normAutofit fontScale="92500" lnSpcReduction="10000"/>
          </a:bodyPr>
          <a:lstStyle/>
          <a:p>
            <a:pPr lvl="0" algn="r" rtl="1">
              <a:buFont typeface="Wingdings" pitchFamily="2" charset="2"/>
              <a:buChar char="q"/>
            </a:pPr>
            <a:r>
              <a:rPr lang="ar-BH" dirty="0" smtClean="0">
                <a:solidFill>
                  <a:srgbClr val="C00000"/>
                </a:solidFill>
              </a:rPr>
              <a:t>نصوص العقاب في قانون حظر </a:t>
            </a:r>
            <a:r>
              <a:rPr lang="ar-BH" sz="2200" dirty="0" smtClean="0">
                <a:solidFill>
                  <a:srgbClr val="C00000"/>
                </a:solidFill>
              </a:rPr>
              <a:t>الاستغلال </a:t>
            </a:r>
            <a:r>
              <a:rPr lang="ar-BH" sz="2200" dirty="0">
                <a:solidFill>
                  <a:srgbClr val="C00000"/>
                </a:solidFill>
              </a:rPr>
              <a:t>الشخصي للمعلومات المميزة في التعامل بالأسواق </a:t>
            </a:r>
            <a:r>
              <a:rPr lang="ar-BH" sz="2200" dirty="0" smtClean="0">
                <a:solidFill>
                  <a:srgbClr val="C00000"/>
                </a:solidFill>
              </a:rPr>
              <a:t>المالية رقم </a:t>
            </a:r>
            <a:r>
              <a:rPr lang="ar-BH" dirty="0" smtClean="0">
                <a:solidFill>
                  <a:srgbClr val="C00000"/>
                </a:solidFill>
              </a:rPr>
              <a:t>160 بتاريخ 17/8/2011 (لبنان)</a:t>
            </a:r>
          </a:p>
          <a:p>
            <a:pPr marL="0" lvl="0" indent="0" algn="r" rtl="1">
              <a:buNone/>
            </a:pPr>
            <a:r>
              <a:rPr lang="ar-BH" b="1" dirty="0" smtClean="0">
                <a:solidFill>
                  <a:schemeClr val="tx1"/>
                </a:solidFill>
              </a:rPr>
              <a:t>المادة </a:t>
            </a:r>
            <a:r>
              <a:rPr lang="ar-BH" b="1" dirty="0">
                <a:solidFill>
                  <a:schemeClr val="tx1"/>
                </a:solidFill>
              </a:rPr>
              <a:t>السادسة : </a:t>
            </a:r>
            <a:r>
              <a:rPr lang="ar-BH" dirty="0">
                <a:solidFill>
                  <a:schemeClr val="tx1"/>
                </a:solidFill>
              </a:rPr>
              <a:t>يعاقب كل من يخالف أحكام هذا القانون بالحبس من سنة إلـى ثـلاث سـنوات وبغرامة لا تقل </a:t>
            </a:r>
            <a:r>
              <a:rPr lang="ar-BH" dirty="0" smtClean="0">
                <a:solidFill>
                  <a:schemeClr val="tx1"/>
                </a:solidFill>
              </a:rPr>
              <a:t>عن </a:t>
            </a:r>
            <a:r>
              <a:rPr lang="ar-BH" u="sng" dirty="0">
                <a:solidFill>
                  <a:schemeClr val="tx1"/>
                </a:solidFill>
              </a:rPr>
              <a:t>ضعفي قيمة الكسب المحقق ولا تزيد عن عشرة اضـعاف الكسب المحقق </a:t>
            </a:r>
            <a:r>
              <a:rPr lang="ar-BH" dirty="0">
                <a:solidFill>
                  <a:schemeClr val="tx1"/>
                </a:solidFill>
              </a:rPr>
              <a:t>. </a:t>
            </a:r>
            <a:endParaRPr lang="ar-BH" dirty="0" smtClean="0">
              <a:solidFill>
                <a:schemeClr val="tx1"/>
              </a:solidFill>
            </a:endParaRPr>
          </a:p>
          <a:p>
            <a:pPr marL="0" indent="0" algn="r" rtl="1">
              <a:buNone/>
            </a:pPr>
            <a:r>
              <a:rPr lang="ar-BH" dirty="0" smtClean="0">
                <a:solidFill>
                  <a:schemeClr val="tx1"/>
                </a:solidFill>
              </a:rPr>
              <a:t>كما </a:t>
            </a:r>
            <a:r>
              <a:rPr lang="ar-BH" dirty="0">
                <a:solidFill>
                  <a:schemeClr val="tx1"/>
                </a:solidFill>
              </a:rPr>
              <a:t>يمكن للمحكمة أن تقضي بالحرمان المؤقت او النهائي من ممارسة المهنـة أو العمل ولو لم تكن ممارستهما معلقة على نيل شهادة أو إذن مـن الـسلطات المختصة . </a:t>
            </a:r>
            <a:endParaRPr lang="ar-BH" dirty="0" smtClean="0">
              <a:solidFill>
                <a:schemeClr val="tx1"/>
              </a:solidFill>
            </a:endParaRPr>
          </a:p>
          <a:p>
            <a:pPr marL="0" indent="0" algn="r" rtl="1">
              <a:buNone/>
            </a:pPr>
            <a:endParaRPr lang="ar-BH" dirty="0" smtClean="0">
              <a:solidFill>
                <a:schemeClr val="tx1"/>
              </a:solidFill>
            </a:endParaRPr>
          </a:p>
          <a:p>
            <a:pPr marL="0" indent="0" algn="r" rtl="1">
              <a:buNone/>
            </a:pPr>
            <a:r>
              <a:rPr lang="ar-BH" b="1" dirty="0" smtClean="0">
                <a:solidFill>
                  <a:schemeClr val="tx1"/>
                </a:solidFill>
              </a:rPr>
              <a:t>المادة </a:t>
            </a:r>
            <a:r>
              <a:rPr lang="ar-BH" b="1" dirty="0">
                <a:solidFill>
                  <a:schemeClr val="tx1"/>
                </a:solidFill>
              </a:rPr>
              <a:t>السابعة: </a:t>
            </a:r>
            <a:r>
              <a:rPr lang="ar-BH" dirty="0">
                <a:solidFill>
                  <a:schemeClr val="tx1"/>
                </a:solidFill>
              </a:rPr>
              <a:t>خلافاً لأي نص آخر، تقوم ، </a:t>
            </a:r>
            <a:r>
              <a:rPr lang="ar-BH" dirty="0" smtClean="0">
                <a:solidFill>
                  <a:schemeClr val="tx1"/>
                </a:solidFill>
              </a:rPr>
              <a:t>مباشرة</a:t>
            </a:r>
            <a:r>
              <a:rPr lang="ar-BH" dirty="0">
                <a:solidFill>
                  <a:schemeClr val="tx1"/>
                </a:solidFill>
              </a:rPr>
              <a:t>، الهيئات والسطات المعنية بتنظيم ومراقبـة والإشراف على الأسواق المالية المنظمة </a:t>
            </a:r>
            <a:r>
              <a:rPr lang="ar-BH" u="sng" dirty="0">
                <a:solidFill>
                  <a:schemeClr val="tx1"/>
                </a:solidFill>
              </a:rPr>
              <a:t>بملاحقة مخالفي أحكام هـذا القـانون أمام المحاكم المختصة كافة . </a:t>
            </a:r>
            <a:endParaRPr lang="ar-BH" u="sng" dirty="0" smtClean="0">
              <a:solidFill>
                <a:schemeClr val="tx1"/>
              </a:solidFill>
            </a:endParaRPr>
          </a:p>
          <a:p>
            <a:pPr marL="0" indent="0" algn="r" rtl="1">
              <a:buNone/>
            </a:pPr>
            <a:endParaRPr lang="ar-BH" dirty="0" smtClean="0">
              <a:solidFill>
                <a:schemeClr val="tx1"/>
              </a:solidFill>
            </a:endParaRPr>
          </a:p>
          <a:p>
            <a:pPr marL="0" indent="0" algn="r" rtl="1">
              <a:buNone/>
            </a:pPr>
            <a:r>
              <a:rPr lang="ar-BH" b="1" dirty="0" smtClean="0">
                <a:solidFill>
                  <a:schemeClr val="tx1"/>
                </a:solidFill>
              </a:rPr>
              <a:t>المادة </a:t>
            </a:r>
            <a:r>
              <a:rPr lang="ar-BH" b="1" dirty="0">
                <a:solidFill>
                  <a:schemeClr val="tx1"/>
                </a:solidFill>
              </a:rPr>
              <a:t>الثامنة: </a:t>
            </a:r>
            <a:r>
              <a:rPr lang="ar-BH" dirty="0">
                <a:solidFill>
                  <a:schemeClr val="tx1"/>
                </a:solidFill>
              </a:rPr>
              <a:t>ان فرض العقوبات الملحوظة في هذا القانون لا يحول دون فـرض العقوبـات </a:t>
            </a:r>
            <a:r>
              <a:rPr lang="ar-BH" dirty="0" smtClean="0">
                <a:solidFill>
                  <a:schemeClr val="tx1"/>
                </a:solidFill>
              </a:rPr>
              <a:t>الإدارية </a:t>
            </a:r>
            <a:r>
              <a:rPr lang="ar-BH" dirty="0">
                <a:solidFill>
                  <a:schemeClr val="tx1"/>
                </a:solidFill>
              </a:rPr>
              <a:t>المنصوص عليها في الانظمة المرعية الاجراء . </a:t>
            </a:r>
            <a:endParaRPr lang="ar-BH" dirty="0" smtClean="0">
              <a:solidFill>
                <a:schemeClr val="tx1"/>
              </a:solidFill>
            </a:endParaRPr>
          </a:p>
        </p:txBody>
      </p:sp>
    </p:spTree>
    <p:extLst>
      <p:ext uri="{BB962C8B-B14F-4D97-AF65-F5344CB8AC3E}">
        <p14:creationId xmlns:p14="http://schemas.microsoft.com/office/powerpoint/2010/main" val="114156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8321</TotalTime>
  <Words>3363</Words>
  <Application>Microsoft Office PowerPoint</Application>
  <PresentationFormat>On-screen Show (4:3)</PresentationFormat>
  <Paragraphs>310</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Executive</vt:lpstr>
      <vt:lpstr>   اكتشاف وملاحقة الجرائم المالية  المحور الأول  تطور فلسفة وأهداف التجريم في نطاق سوق الأوراق المالية</vt:lpstr>
      <vt:lpstr>قائمة الموضوعات</vt:lpstr>
      <vt:lpstr>PowerPoint Presentation</vt:lpstr>
      <vt:lpstr>الأهمية العملية لفهم فلسفة وأهداف التجريم والعقاب</vt:lpstr>
      <vt:lpstr>نطاق تجريم استغلال المعلومات الداخلية /غير المعلنة / التفضيلية.  </vt:lpstr>
      <vt:lpstr>نطاق تجريم استغلال المعلومات الداخلية /غير المعلنة / التفضيلية. </vt:lpstr>
      <vt:lpstr>نطاق تجريم استغلال المعلومات الداخلية /غير المعلنة / التفضيلية</vt:lpstr>
      <vt:lpstr>نطاق تجريم استغلال المعلومات الداخلية /غير المعلنة / التفضيلية</vt:lpstr>
      <vt:lpstr>نطاق تجريم استغلال المعلومات الداخلية /غير المعلنة / التفضيلية</vt:lpstr>
      <vt:lpstr>نطاق تجريم استغلال المعلومات الداخلية /غير المعلنة / التفضيلية</vt:lpstr>
      <vt:lpstr>نطاق تجريم استغلال المعلومات الداخلية /غير المعلنة / التفضيلية</vt:lpstr>
      <vt:lpstr>توصيف السلوك الإجرامي لجريمة التلاعب في الأسعار</vt:lpstr>
      <vt:lpstr>تقدير العقوبة على التأخر في الافصاح عن القوائم المالية</vt:lpstr>
      <vt:lpstr>PowerPoint Presentation</vt:lpstr>
      <vt:lpstr>خصوصية أسواق الأوراق المالية وتعقد علاقاتها. (أ) ماهية وأنواع الأسواق المالية</vt:lpstr>
      <vt:lpstr>خصوصية أسواق الأوراق المالية وتعقد علاقاتها (أ) ماهية وأنواع الأسواق المالية (تابع) </vt:lpstr>
      <vt:lpstr>خصوصية أسواق الأوراق المالية وتعقد علاقاتها (ب) الأهداف العامة لجهات التنظيم والرقابة</vt:lpstr>
      <vt:lpstr>خصوصية أسواق الأوراق المالية وتعقد علاقاتها (ج) أهم  اختصاصات جهات التنظيم والرقابة</vt:lpstr>
      <vt:lpstr>خصوصية أسواق الأوراق المالية وتعقد علاقاتها (ج) أهم اختصاصات جهات التنظيم والرقابة (تابع)</vt:lpstr>
      <vt:lpstr>خصوصية أسواق الأوراق المالية وتعقد علاقاتها  (د) تعقد العلاقات القانونية في مجال التمويل</vt:lpstr>
      <vt:lpstr>PowerPoint Presentation</vt:lpstr>
      <vt:lpstr>أهم المصالح المحمية في الأسواق المالية</vt:lpstr>
      <vt:lpstr>أهم أهداف الحماية الجنائية لسوق الأوراق المالية:</vt:lpstr>
      <vt:lpstr>PowerPoint Presentation</vt:lpstr>
      <vt:lpstr>ذاتية أحكام المسئولية الجنائية في جرائم التمويل:</vt:lpstr>
      <vt:lpstr>دور هيئات الرقابة في الخصومة الجنائية مثال الهيئة العامة للرقابة المالية في مصر</vt:lpstr>
      <vt:lpstr>ذاتية إجراءات الخصومة الجنائية في جرائم التمويل: مثال الهيئة العامة للرقابة المالية في مصر(تابع)</vt:lpstr>
      <vt:lpstr>PowerPoint Presentation</vt:lpstr>
      <vt:lpstr>لماذا الأسواق المالية سوق مؤهل لعمليات غسل الأموال</vt:lpstr>
      <vt:lpstr>متطلبات مكافحة غسل الأموال  (أ) اعتبار جرائم الاوراق المالية جرائم أصلية</vt:lpstr>
      <vt:lpstr>متطلبات مكافحة غسل الأموال  (ب) تقييم قدرة أسواق الأوراق المالية على مكافحة غسل الأموال</vt:lpstr>
      <vt:lpstr>متطلبات مكافحة غسل الأموال  (ج) توصيات هامة لتعزيز دور أسواق الاوراق المالية في مكافحة غسل الأموال</vt:lpstr>
      <vt:lpstr>PowerPoint Presentation</vt:lpstr>
      <vt:lpstr>تنامي الاهتمام بموضوع استرداد الاموال المنهوبة العقدين الاخيرين وجهود مكافحة الجريمة المنظمة وغسل الاموال وتمويل الارهاب</vt:lpstr>
      <vt:lpstr>PowerPoint Presentation</vt:lpstr>
      <vt:lpstr>أهم التحديات السياسية والقانونية في مواجهة استرداد الاموال المنهوبة</vt:lpstr>
      <vt:lpstr>أهم التحديات المؤسسية والتشغيلية</vt:lpstr>
      <vt:lpstr>أخطاء شائعة ودروس مستفادة في شأن استرداد الاموال المنهوبة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منازعات التأمين</dc:title>
  <dc:creator>mostafa.qotbi</dc:creator>
  <cp:lastModifiedBy>Dr. Khaled Serry</cp:lastModifiedBy>
  <cp:revision>161</cp:revision>
  <dcterms:created xsi:type="dcterms:W3CDTF">2012-01-28T01:49:19Z</dcterms:created>
  <dcterms:modified xsi:type="dcterms:W3CDTF">2017-10-21T15:30:54Z</dcterms:modified>
</cp:coreProperties>
</file>